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  <p:sldMasterId id="2147483710" r:id="rId2"/>
  </p:sldMasterIdLst>
  <p:notesMasterIdLst>
    <p:notesMasterId r:id="rId10"/>
  </p:notesMasterIdLst>
  <p:handoutMasterIdLst>
    <p:handoutMasterId r:id="rId11"/>
  </p:handoutMasterIdLst>
  <p:sldIdLst>
    <p:sldId id="586" r:id="rId3"/>
    <p:sldId id="604" r:id="rId4"/>
    <p:sldId id="615" r:id="rId5"/>
    <p:sldId id="612" r:id="rId6"/>
    <p:sldId id="614" r:id="rId7"/>
    <p:sldId id="605" r:id="rId8"/>
    <p:sldId id="609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DE7120"/>
    <a:srgbClr val="214945"/>
    <a:srgbClr val="507BA2"/>
    <a:srgbClr val="4274B0"/>
    <a:srgbClr val="5AA08A"/>
    <a:srgbClr val="52A887"/>
    <a:srgbClr val="39A181"/>
    <a:srgbClr val="3EA6C2"/>
    <a:srgbClr val="088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8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-1548" y="-372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734203290833652"/>
          <c:y val="0.10506168970989163"/>
          <c:w val="0.39850944030257646"/>
          <c:h val="0.78136422817903506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1.0149064180364374E-3"/>
                  <c:y val="-0.1246238202776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107435440709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'реестр НВОС'!$M$44:$M$49</c:f>
              <c:strCache>
                <c:ptCount val="6"/>
                <c:pt idx="0">
                  <c:v>ЧВ</c:v>
                </c:pt>
                <c:pt idx="1">
                  <c:v>В</c:v>
                </c:pt>
                <c:pt idx="2">
                  <c:v>З</c:v>
                </c:pt>
                <c:pt idx="3">
                  <c:v>С</c:v>
                </c:pt>
                <c:pt idx="4">
                  <c:v>У</c:v>
                </c:pt>
                <c:pt idx="5">
                  <c:v>Н</c:v>
                </c:pt>
              </c:strCache>
            </c:strRef>
          </c:cat>
          <c:val>
            <c:numRef>
              <c:f>'реестр НВОС'!$L$44:$L$49</c:f>
              <c:numCache>
                <c:formatCode>0.00%</c:formatCode>
                <c:ptCount val="6"/>
                <c:pt idx="0">
                  <c:v>2.8E-3</c:v>
                </c:pt>
                <c:pt idx="1">
                  <c:v>3.2300000000000002E-2</c:v>
                </c:pt>
                <c:pt idx="2">
                  <c:v>7.9899999999999999E-2</c:v>
                </c:pt>
                <c:pt idx="3">
                  <c:v>0.27400000000000002</c:v>
                </c:pt>
                <c:pt idx="4">
                  <c:v>0.48680000000000001</c:v>
                </c:pt>
                <c:pt idx="5">
                  <c:v>0.1242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9789777173238641"/>
          <c:y val="0.21494628646881497"/>
          <c:w val="8.2100841707711009E-2"/>
          <c:h val="0.55922999713460797"/>
        </c:manualLayout>
      </c:layout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22377139116045"/>
          <c:y val="7.0801628822803261E-2"/>
          <c:w val="0.4845084453281443"/>
          <c:h val="0.78368189910358532"/>
        </c:manualLayout>
      </c:layout>
      <c:doughnut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в Microsoft PowerPoint]реестр НВОС'!$E$44:$E$47</c:f>
              <c:strCache>
                <c:ptCount val="4"/>
                <c:pt idx="0">
                  <c:v>l категория</c:v>
                </c:pt>
                <c:pt idx="1">
                  <c:v>ll категория</c:v>
                </c:pt>
                <c:pt idx="2">
                  <c:v>lll категория</c:v>
                </c:pt>
                <c:pt idx="3">
                  <c:v>lV категория</c:v>
                </c:pt>
              </c:strCache>
            </c:strRef>
          </c:cat>
          <c:val>
            <c:numRef>
              <c:f>'[Диаграмма в Microsoft PowerPoint]реестр НВОС'!$H$44:$H$47</c:f>
              <c:numCache>
                <c:formatCode>0.00%</c:formatCode>
                <c:ptCount val="4"/>
                <c:pt idx="0">
                  <c:v>7.4800000000000005E-2</c:v>
                </c:pt>
                <c:pt idx="1">
                  <c:v>0.21529999999999999</c:v>
                </c:pt>
                <c:pt idx="2">
                  <c:v>0.58640000000000003</c:v>
                </c:pt>
                <c:pt idx="3">
                  <c:v>0.1235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0329346580748409"/>
          <c:y val="0.25441286585678741"/>
          <c:w val="0.28130914205003549"/>
          <c:h val="0.52438053845019972"/>
        </c:manualLayout>
      </c:layout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6722415863624386E-2"/>
          <c:y val="4.4246543250037247E-2"/>
          <c:w val="0.53409097565976393"/>
          <c:h val="0.80807150697099062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4.8091373609858729E-3"/>
                  <c:y val="-0.1309873124417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'по рискам на 2020'!$G$20:$G$25</c:f>
              <c:strCache>
                <c:ptCount val="6"/>
                <c:pt idx="0">
                  <c:v>ЧВ</c:v>
                </c:pt>
                <c:pt idx="1">
                  <c:v>В</c:v>
                </c:pt>
                <c:pt idx="2">
                  <c:v>З</c:v>
                </c:pt>
                <c:pt idx="3">
                  <c:v>С</c:v>
                </c:pt>
                <c:pt idx="4">
                  <c:v>У</c:v>
                </c:pt>
                <c:pt idx="5">
                  <c:v>вне категории</c:v>
                </c:pt>
              </c:strCache>
            </c:strRef>
          </c:cat>
          <c:val>
            <c:numRef>
              <c:f>'по рискам на 2020'!$E$20:$E$25</c:f>
              <c:numCache>
                <c:formatCode>0.00%</c:formatCode>
                <c:ptCount val="6"/>
                <c:pt idx="0">
                  <c:v>2.2200000000000001E-2</c:v>
                </c:pt>
                <c:pt idx="1">
                  <c:v>0.15740000000000001</c:v>
                </c:pt>
                <c:pt idx="2">
                  <c:v>0.4501</c:v>
                </c:pt>
                <c:pt idx="3">
                  <c:v>0.1885</c:v>
                </c:pt>
                <c:pt idx="4">
                  <c:v>9.98E-2</c:v>
                </c:pt>
                <c:pt idx="5">
                  <c:v>8.2000000000000003E-2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103898363286757"/>
          <c:y val="0.17611782342009483"/>
          <c:w val="0.25739317278623808"/>
          <c:h val="0.54696274073644668"/>
        </c:manualLayout>
      </c:layout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6400" cy="496966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9"/>
            <a:ext cx="2946400" cy="496966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6400" cy="496966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31261"/>
            <a:ext cx="2946400" cy="496966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6" y="23"/>
            <a:ext cx="2945659" cy="49813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9" y="23"/>
            <a:ext cx="2945659" cy="49813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80"/>
            <a:ext cx="5438140" cy="3909239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6" y="9430091"/>
            <a:ext cx="2945659" cy="49813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9" y="9430091"/>
            <a:ext cx="2945659" cy="49813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1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34938" y="387350"/>
            <a:ext cx="3429001" cy="1930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2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1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1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19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t>27.05.2021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8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66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8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26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05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8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31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53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64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15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5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D6B8-5FA8-43BA-B8DB-38B8B3FBBF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391F-E740-4F78-8D4B-9D65467C0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5" name="Рисунок 13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3100" y="2501900"/>
            <a:ext cx="1581150" cy="1562100"/>
          </a:xfrm>
          <a:prstGeom prst="rect">
            <a:avLst/>
          </a:prstGeom>
        </p:spPr>
      </p:pic>
      <p:grpSp>
        <p:nvGrpSpPr>
          <p:cNvPr id="1039" name="Группа 1038"/>
          <p:cNvGrpSpPr/>
          <p:nvPr/>
        </p:nvGrpSpPr>
        <p:grpSpPr>
          <a:xfrm>
            <a:off x="414108" y="429080"/>
            <a:ext cx="857754" cy="1064757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412782" y="561589"/>
            <a:ext cx="2685232" cy="700225"/>
            <a:chOff x="859658" y="271249"/>
            <a:chExt cx="5107510" cy="700225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379589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4636345" cy="400108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700415" y="1672467"/>
            <a:ext cx="6945825" cy="4388379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2900"/>
              </a:lnSpc>
            </a:pPr>
            <a:r>
              <a:rPr lang="ru-RU" sz="2800" u="sng" spc="200" dirty="0"/>
              <a:t>Выступление на тему</a:t>
            </a:r>
            <a:r>
              <a:rPr lang="ru-RU" sz="2800" u="sng" spc="200" dirty="0" smtClean="0"/>
              <a:t>:</a:t>
            </a:r>
            <a:endParaRPr lang="ru-RU" sz="800" u="sng" spc="200" dirty="0"/>
          </a:p>
          <a:p>
            <a:pPr lvl="2">
              <a:lnSpc>
                <a:spcPts val="2900"/>
              </a:lnSpc>
            </a:pPr>
            <a:r>
              <a:rPr lang="ru-RU" sz="2800" spc="200" dirty="0"/>
              <a:t>Реализация ежегодного плана плановых проверок Северо-Кавказским межрегиональным управлением Федеральной службы по надзору в сфере природопользования в 2021 </a:t>
            </a:r>
            <a:r>
              <a:rPr lang="ru-RU" sz="2800" spc="200" dirty="0" smtClean="0"/>
              <a:t>году</a:t>
            </a:r>
          </a:p>
          <a:p>
            <a:pPr lvl="2">
              <a:lnSpc>
                <a:spcPts val="2900"/>
              </a:lnSpc>
            </a:pPr>
            <a:endParaRPr lang="ru-RU" sz="2800" spc="200" dirty="0"/>
          </a:p>
          <a:p>
            <a:pPr lvl="2" defTabSz="914332" fontAlgn="t">
              <a:lnSpc>
                <a:spcPts val="2200"/>
              </a:lnSpc>
            </a:pPr>
            <a:r>
              <a:rPr lang="ru-RU" sz="2800" spc="-31" dirty="0" smtClean="0">
                <a:solidFill>
                  <a:srgbClr val="4D7877"/>
                </a:solidFill>
                <a:ea typeface="Arial Unicode MS" pitchFamily="34" charset="-128"/>
                <a:cs typeface="Arial Unicode MS" pitchFamily="34" charset="-128"/>
              </a:rPr>
              <a:t>Заместитель руководителя </a:t>
            </a:r>
          </a:p>
          <a:p>
            <a:pPr lvl="2" defTabSz="914332" fontAlgn="t">
              <a:lnSpc>
                <a:spcPts val="2200"/>
              </a:lnSpc>
            </a:pPr>
            <a:r>
              <a:rPr lang="ru-RU" sz="2800" spc="-31" dirty="0" smtClean="0">
                <a:solidFill>
                  <a:srgbClr val="4D7877"/>
                </a:solidFill>
                <a:ea typeface="Arial Unicode MS" pitchFamily="34" charset="-128"/>
                <a:cs typeface="Arial Unicode MS" pitchFamily="34" charset="-128"/>
              </a:rPr>
              <a:t>Северо-Кавказского </a:t>
            </a:r>
            <a:r>
              <a:rPr lang="ru-RU" sz="2800" spc="-31" dirty="0">
                <a:solidFill>
                  <a:srgbClr val="4D7877"/>
                </a:solidFill>
                <a:ea typeface="Arial Unicode MS" pitchFamily="34" charset="-128"/>
                <a:cs typeface="Arial Unicode MS" pitchFamily="34" charset="-128"/>
              </a:rPr>
              <a:t>межрегионального управления Федеральной службы по надзору </a:t>
            </a:r>
            <a:endParaRPr lang="ru-RU" sz="2800" spc="-31" dirty="0" smtClean="0">
              <a:solidFill>
                <a:srgbClr val="4D7877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2" defTabSz="914332" fontAlgn="t">
              <a:lnSpc>
                <a:spcPts val="2200"/>
              </a:lnSpc>
            </a:pPr>
            <a:r>
              <a:rPr lang="ru-RU" sz="2800" spc="-31" dirty="0" smtClean="0">
                <a:solidFill>
                  <a:srgbClr val="4D7877"/>
                </a:solidFill>
                <a:ea typeface="Arial Unicode MS" pitchFamily="34" charset="-128"/>
                <a:cs typeface="Arial Unicode MS" pitchFamily="34" charset="-128"/>
              </a:rPr>
              <a:t>в сфере природопользования </a:t>
            </a:r>
          </a:p>
          <a:p>
            <a:pPr lvl="2" defTabSz="914332" fontAlgn="t">
              <a:lnSpc>
                <a:spcPts val="2200"/>
              </a:lnSpc>
            </a:pPr>
            <a:r>
              <a:rPr lang="ru-RU" sz="2800" spc="-31" dirty="0" smtClean="0">
                <a:solidFill>
                  <a:schemeClr val="accent5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МАРТОВА МАРИЯ МИХАЙЛОВНА</a:t>
            </a:r>
            <a:endParaRPr lang="ru-RU" sz="2800" spc="-31" dirty="0">
              <a:solidFill>
                <a:schemeClr val="accent5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2" defTabSz="914332" fontAlgn="t">
              <a:lnSpc>
                <a:spcPts val="2200"/>
              </a:lnSpc>
            </a:pPr>
            <a:endParaRPr lang="ru-RU" sz="2800" spc="-31" dirty="0">
              <a:solidFill>
                <a:srgbClr val="4D7877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65" name="Группа 1064"/>
          <p:cNvGrpSpPr/>
          <p:nvPr/>
        </p:nvGrpSpPr>
        <p:grpSpPr>
          <a:xfrm>
            <a:off x="8188325" y="1889431"/>
            <a:ext cx="3011676" cy="3375024"/>
            <a:chOff x="16875125" y="-6457951"/>
            <a:chExt cx="2552701" cy="2860675"/>
          </a:xfrm>
        </p:grpSpPr>
        <p:sp>
          <p:nvSpPr>
            <p:cNvPr id="1062" name="Freeform 331"/>
            <p:cNvSpPr>
              <a:spLocks/>
            </p:cNvSpPr>
            <p:nvPr/>
          </p:nvSpPr>
          <p:spPr bwMode="auto">
            <a:xfrm>
              <a:off x="18165763" y="-5934076"/>
              <a:ext cx="1262063" cy="2198688"/>
            </a:xfrm>
            <a:custGeom>
              <a:avLst/>
              <a:gdLst>
                <a:gd name="T0" fmla="*/ 257 w 335"/>
                <a:gd name="T1" fmla="*/ 0 h 584"/>
                <a:gd name="T2" fmla="*/ 257 w 335"/>
                <a:gd name="T3" fmla="*/ 368 h 584"/>
                <a:gd name="T4" fmla="*/ 236 w 335"/>
                <a:gd name="T5" fmla="*/ 404 h 584"/>
                <a:gd name="T6" fmla="*/ 0 w 335"/>
                <a:gd name="T7" fmla="*/ 542 h 584"/>
                <a:gd name="T8" fmla="*/ 73 w 335"/>
                <a:gd name="T9" fmla="*/ 584 h 584"/>
                <a:gd name="T10" fmla="*/ 286 w 335"/>
                <a:gd name="T11" fmla="*/ 464 h 584"/>
                <a:gd name="T12" fmla="*/ 335 w 335"/>
                <a:gd name="T13" fmla="*/ 379 h 584"/>
                <a:gd name="T14" fmla="*/ 335 w 335"/>
                <a:gd name="T15" fmla="*/ 93 h 584"/>
                <a:gd name="T16" fmla="*/ 294 w 335"/>
                <a:gd name="T17" fmla="*/ 22 h 584"/>
                <a:gd name="T18" fmla="*/ 257 w 335"/>
                <a:gd name="T1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584">
                  <a:moveTo>
                    <a:pt x="257" y="0"/>
                  </a:moveTo>
                  <a:cubicBezTo>
                    <a:pt x="257" y="368"/>
                    <a:pt x="257" y="368"/>
                    <a:pt x="257" y="368"/>
                  </a:cubicBezTo>
                  <a:cubicBezTo>
                    <a:pt x="257" y="383"/>
                    <a:pt x="249" y="397"/>
                    <a:pt x="236" y="404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73" y="584"/>
                    <a:pt x="73" y="584"/>
                    <a:pt x="73" y="584"/>
                  </a:cubicBezTo>
                  <a:cubicBezTo>
                    <a:pt x="286" y="464"/>
                    <a:pt x="286" y="464"/>
                    <a:pt x="286" y="464"/>
                  </a:cubicBezTo>
                  <a:cubicBezTo>
                    <a:pt x="316" y="446"/>
                    <a:pt x="335" y="414"/>
                    <a:pt x="335" y="379"/>
                  </a:cubicBezTo>
                  <a:cubicBezTo>
                    <a:pt x="335" y="93"/>
                    <a:pt x="335" y="93"/>
                    <a:pt x="335" y="93"/>
                  </a:cubicBezTo>
                  <a:cubicBezTo>
                    <a:pt x="335" y="64"/>
                    <a:pt x="320" y="36"/>
                    <a:pt x="294" y="22"/>
                  </a:cubicBezTo>
                  <a:lnTo>
                    <a:pt x="257" y="0"/>
                  </a:lnTo>
                  <a:close/>
                </a:path>
              </a:pathLst>
            </a:custGeom>
            <a:solidFill>
              <a:srgbClr val="358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332"/>
            <p:cNvSpPr>
              <a:spLocks/>
            </p:cNvSpPr>
            <p:nvPr/>
          </p:nvSpPr>
          <p:spPr bwMode="auto">
            <a:xfrm>
              <a:off x="16875125" y="-5588001"/>
              <a:ext cx="1570038" cy="1990725"/>
            </a:xfrm>
            <a:custGeom>
              <a:avLst/>
              <a:gdLst>
                <a:gd name="T0" fmla="*/ 417 w 417"/>
                <a:gd name="T1" fmla="*/ 493 h 529"/>
                <a:gd name="T2" fmla="*/ 98 w 417"/>
                <a:gd name="T3" fmla="*/ 309 h 529"/>
                <a:gd name="T4" fmla="*/ 77 w 417"/>
                <a:gd name="T5" fmla="*/ 273 h 529"/>
                <a:gd name="T6" fmla="*/ 76 w 417"/>
                <a:gd name="T7" fmla="*/ 0 h 529"/>
                <a:gd name="T8" fmla="*/ 0 w 417"/>
                <a:gd name="T9" fmla="*/ 44 h 529"/>
                <a:gd name="T10" fmla="*/ 0 w 417"/>
                <a:gd name="T11" fmla="*/ 286 h 529"/>
                <a:gd name="T12" fmla="*/ 49 w 417"/>
                <a:gd name="T13" fmla="*/ 371 h 529"/>
                <a:gd name="T14" fmla="*/ 297 w 417"/>
                <a:gd name="T15" fmla="*/ 514 h 529"/>
                <a:gd name="T16" fmla="*/ 379 w 417"/>
                <a:gd name="T17" fmla="*/ 514 h 529"/>
                <a:gd name="T18" fmla="*/ 417 w 417"/>
                <a:gd name="T19" fmla="*/ 49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529">
                  <a:moveTo>
                    <a:pt x="417" y="493"/>
                  </a:moveTo>
                  <a:cubicBezTo>
                    <a:pt x="98" y="309"/>
                    <a:pt x="98" y="309"/>
                    <a:pt x="98" y="309"/>
                  </a:cubicBezTo>
                  <a:cubicBezTo>
                    <a:pt x="85" y="302"/>
                    <a:pt x="77" y="288"/>
                    <a:pt x="77" y="273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321"/>
                    <a:pt x="19" y="354"/>
                    <a:pt x="49" y="371"/>
                  </a:cubicBezTo>
                  <a:cubicBezTo>
                    <a:pt x="297" y="514"/>
                    <a:pt x="297" y="514"/>
                    <a:pt x="297" y="514"/>
                  </a:cubicBezTo>
                  <a:cubicBezTo>
                    <a:pt x="322" y="529"/>
                    <a:pt x="354" y="529"/>
                    <a:pt x="379" y="514"/>
                  </a:cubicBezTo>
                  <a:lnTo>
                    <a:pt x="417" y="493"/>
                  </a:lnTo>
                  <a:close/>
                </a:path>
              </a:pathLst>
            </a:custGeom>
            <a:solidFill>
              <a:srgbClr val="52A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Freeform 333"/>
            <p:cNvSpPr>
              <a:spLocks/>
            </p:cNvSpPr>
            <p:nvPr/>
          </p:nvSpPr>
          <p:spPr bwMode="auto">
            <a:xfrm>
              <a:off x="16875125" y="-6457951"/>
              <a:ext cx="2259013" cy="1035050"/>
            </a:xfrm>
            <a:custGeom>
              <a:avLst/>
              <a:gdLst>
                <a:gd name="T0" fmla="*/ 0 w 600"/>
                <a:gd name="T1" fmla="*/ 275 h 275"/>
                <a:gd name="T2" fmla="*/ 319 w 600"/>
                <a:gd name="T3" fmla="*/ 91 h 275"/>
                <a:gd name="T4" fmla="*/ 361 w 600"/>
                <a:gd name="T5" fmla="*/ 91 h 275"/>
                <a:gd name="T6" fmla="*/ 600 w 600"/>
                <a:gd name="T7" fmla="*/ 227 h 275"/>
                <a:gd name="T8" fmla="*/ 600 w 600"/>
                <a:gd name="T9" fmla="*/ 140 h 275"/>
                <a:gd name="T10" fmla="*/ 387 w 600"/>
                <a:gd name="T11" fmla="*/ 17 h 275"/>
                <a:gd name="T12" fmla="*/ 289 w 600"/>
                <a:gd name="T13" fmla="*/ 17 h 275"/>
                <a:gd name="T14" fmla="*/ 42 w 600"/>
                <a:gd name="T15" fmla="*/ 160 h 275"/>
                <a:gd name="T16" fmla="*/ 0 w 600"/>
                <a:gd name="T17" fmla="*/ 232 h 275"/>
                <a:gd name="T18" fmla="*/ 0 w 600"/>
                <a:gd name="T1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275">
                  <a:moveTo>
                    <a:pt x="0" y="275"/>
                  </a:moveTo>
                  <a:cubicBezTo>
                    <a:pt x="319" y="91"/>
                    <a:pt x="319" y="91"/>
                    <a:pt x="319" y="91"/>
                  </a:cubicBezTo>
                  <a:cubicBezTo>
                    <a:pt x="332" y="83"/>
                    <a:pt x="348" y="83"/>
                    <a:pt x="361" y="91"/>
                  </a:cubicBezTo>
                  <a:cubicBezTo>
                    <a:pt x="600" y="227"/>
                    <a:pt x="600" y="227"/>
                    <a:pt x="600" y="22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57" y="0"/>
                    <a:pt x="320" y="0"/>
                    <a:pt x="289" y="17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16" y="175"/>
                    <a:pt x="0" y="202"/>
                    <a:pt x="0" y="232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214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9" name="Группа 1068"/>
          <p:cNvGrpSpPr/>
          <p:nvPr/>
        </p:nvGrpSpPr>
        <p:grpSpPr>
          <a:xfrm flipV="1">
            <a:off x="-1941286" y="5725213"/>
            <a:ext cx="15799699" cy="778094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5" name="Прямоугольник 1094"/>
          <p:cNvSpPr/>
          <p:nvPr/>
        </p:nvSpPr>
        <p:spPr>
          <a:xfrm>
            <a:off x="8547484" y="3996178"/>
            <a:ext cx="2290482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spc="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МЫ  ОТВЕТСТВЕННЫ </a:t>
            </a:r>
          </a:p>
          <a:p>
            <a:pPr algn="ctr">
              <a:lnSpc>
                <a:spcPts val="1300"/>
              </a:lnSpc>
            </a:pPr>
            <a:r>
              <a:rPr lang="ru-RU" sz="1100" b="1" spc="15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ПО  СВОЕЙ  ПРИРОДЕ</a:t>
            </a:r>
          </a:p>
        </p:txBody>
      </p:sp>
      <p:grpSp>
        <p:nvGrpSpPr>
          <p:cNvPr id="1109" name="Группа 1108"/>
          <p:cNvGrpSpPr/>
          <p:nvPr/>
        </p:nvGrpSpPr>
        <p:grpSpPr>
          <a:xfrm flipV="1">
            <a:off x="-1941286" y="5896663"/>
            <a:ext cx="15799699" cy="778094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8" y="1806617"/>
            <a:ext cx="45719" cy="20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274" y="4139202"/>
            <a:ext cx="45719" cy="149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90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C3C9D3"/>
              </a:solidFill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fld id="{81D60167-4931-47E6-BA6A-407CBD079E47}" type="slidenum">
              <a:rPr lang="ru-RU" sz="1100" b="0" smtClean="0">
                <a:solidFill>
                  <a:srgbClr val="8E9EB0"/>
                </a:solidFill>
                <a:latin typeface="Arial Narrow" panose="020B0606020202030204" pitchFamily="34" charset="0"/>
              </a:rPr>
              <a:pPr marL="25399">
                <a:spcBef>
                  <a:spcPts val="245"/>
                </a:spcBef>
              </a:pPr>
              <a:t>2</a:t>
            </a:fld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74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21539" y="282255"/>
            <a:ext cx="11390414" cy="37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900"/>
              </a:lnSpc>
            </a:pP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Федеральный государственный реестр объектов НВОС</a:t>
            </a:r>
            <a:endParaRPr lang="ru-RU" sz="2400" b="1" spc="300" dirty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382" name="Группа 381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83" name="Группа 382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88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6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7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8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9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0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1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2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4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5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6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7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8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9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3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5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6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7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8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9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30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2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3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4" name="Группа 383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85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35" name="Группа 834"/>
          <p:cNvGrpSpPr/>
          <p:nvPr/>
        </p:nvGrpSpPr>
        <p:grpSpPr>
          <a:xfrm flipV="1">
            <a:off x="-1665517" y="6363843"/>
            <a:ext cx="15799699" cy="778094"/>
            <a:chOff x="-1941286" y="1184963"/>
            <a:chExt cx="15799699" cy="778094"/>
          </a:xfrm>
        </p:grpSpPr>
        <p:sp>
          <p:nvSpPr>
            <p:cNvPr id="836" name="Полилиния 835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37" name="Группа 836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839" name="Полилиния 838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0" name="Полилиния 839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38" name="Полилиния 837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848" name="Группа 1511"/>
          <p:cNvGrpSpPr/>
          <p:nvPr/>
        </p:nvGrpSpPr>
        <p:grpSpPr>
          <a:xfrm>
            <a:off x="6117499" y="1879600"/>
            <a:ext cx="360698" cy="357327"/>
            <a:chOff x="882650" y="2543175"/>
            <a:chExt cx="509588" cy="504825"/>
          </a:xfrm>
          <a:solidFill>
            <a:schemeClr val="bg1"/>
          </a:solidFill>
        </p:grpSpPr>
        <p:sp>
          <p:nvSpPr>
            <p:cNvPr id="849" name="Freeform 366"/>
            <p:cNvSpPr>
              <a:spLocks/>
            </p:cNvSpPr>
            <p:nvPr/>
          </p:nvSpPr>
          <p:spPr bwMode="auto">
            <a:xfrm>
              <a:off x="1050925" y="2835275"/>
              <a:ext cx="1588" cy="1588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0 h 7"/>
                <a:gd name="T4" fmla="*/ 0 w 3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2" y="2"/>
                    <a:pt x="1" y="4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0" name="Freeform 367"/>
            <p:cNvSpPr>
              <a:spLocks/>
            </p:cNvSpPr>
            <p:nvPr/>
          </p:nvSpPr>
          <p:spPr bwMode="auto">
            <a:xfrm>
              <a:off x="1055688" y="2830513"/>
              <a:ext cx="0" cy="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1" name="Freeform 368"/>
            <p:cNvSpPr>
              <a:spLocks/>
            </p:cNvSpPr>
            <p:nvPr/>
          </p:nvSpPr>
          <p:spPr bwMode="auto">
            <a:xfrm>
              <a:off x="1014413" y="2974975"/>
              <a:ext cx="28575" cy="1588"/>
            </a:xfrm>
            <a:custGeom>
              <a:avLst/>
              <a:gdLst>
                <a:gd name="T0" fmla="*/ 0 w 80"/>
                <a:gd name="T1" fmla="*/ 1 h 1"/>
                <a:gd name="T2" fmla="*/ 80 w 80"/>
                <a:gd name="T3" fmla="*/ 1 h 1"/>
                <a:gd name="T4" fmla="*/ 80 w 80"/>
                <a:gd name="T5" fmla="*/ 0 h 1"/>
                <a:gd name="T6" fmla="*/ 0 w 8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1">
                  <a:moveTo>
                    <a:pt x="0" y="1"/>
                  </a:moveTo>
                  <a:lnTo>
                    <a:pt x="80" y="1"/>
                  </a:lnTo>
                  <a:lnTo>
                    <a:pt x="8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2" name="Freeform 370"/>
            <p:cNvSpPr>
              <a:spLocks/>
            </p:cNvSpPr>
            <p:nvPr/>
          </p:nvSpPr>
          <p:spPr bwMode="auto">
            <a:xfrm>
              <a:off x="1025525" y="2674938"/>
              <a:ext cx="366713" cy="280988"/>
            </a:xfrm>
            <a:custGeom>
              <a:avLst/>
              <a:gdLst>
                <a:gd name="T0" fmla="*/ 1014 w 1019"/>
                <a:gd name="T1" fmla="*/ 285 h 779"/>
                <a:gd name="T2" fmla="*/ 825 w 1019"/>
                <a:gd name="T3" fmla="*/ 11 h 779"/>
                <a:gd name="T4" fmla="*/ 800 w 1019"/>
                <a:gd name="T5" fmla="*/ 6 h 779"/>
                <a:gd name="T6" fmla="*/ 261 w 1019"/>
                <a:gd name="T7" fmla="*/ 376 h 779"/>
                <a:gd name="T8" fmla="*/ 258 w 1019"/>
                <a:gd name="T9" fmla="*/ 379 h 779"/>
                <a:gd name="T10" fmla="*/ 124 w 1019"/>
                <a:gd name="T11" fmla="*/ 471 h 779"/>
                <a:gd name="T12" fmla="*/ 117 w 1019"/>
                <a:gd name="T13" fmla="*/ 481 h 779"/>
                <a:gd name="T14" fmla="*/ 59 w 1019"/>
                <a:gd name="T15" fmla="*/ 629 h 779"/>
                <a:gd name="T16" fmla="*/ 0 w 1019"/>
                <a:gd name="T17" fmla="*/ 779 h 779"/>
                <a:gd name="T18" fmla="*/ 160 w 1019"/>
                <a:gd name="T19" fmla="*/ 778 h 779"/>
                <a:gd name="T20" fmla="*/ 321 w 1019"/>
                <a:gd name="T21" fmla="*/ 778 h 779"/>
                <a:gd name="T22" fmla="*/ 321 w 1019"/>
                <a:gd name="T23" fmla="*/ 778 h 779"/>
                <a:gd name="T24" fmla="*/ 332 w 1019"/>
                <a:gd name="T25" fmla="*/ 775 h 779"/>
                <a:gd name="T26" fmla="*/ 872 w 1019"/>
                <a:gd name="T27" fmla="*/ 404 h 779"/>
                <a:gd name="T28" fmla="*/ 875 w 1019"/>
                <a:gd name="T29" fmla="*/ 402 h 779"/>
                <a:gd name="T30" fmla="*/ 1009 w 1019"/>
                <a:gd name="T31" fmla="*/ 310 h 779"/>
                <a:gd name="T32" fmla="*/ 1014 w 1019"/>
                <a:gd name="T33" fmla="*/ 285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9" h="779">
                  <a:moveTo>
                    <a:pt x="1014" y="285"/>
                  </a:moveTo>
                  <a:lnTo>
                    <a:pt x="825" y="11"/>
                  </a:lnTo>
                  <a:cubicBezTo>
                    <a:pt x="820" y="3"/>
                    <a:pt x="809" y="0"/>
                    <a:pt x="800" y="6"/>
                  </a:cubicBezTo>
                  <a:lnTo>
                    <a:pt x="261" y="376"/>
                  </a:lnTo>
                  <a:cubicBezTo>
                    <a:pt x="260" y="377"/>
                    <a:pt x="259" y="378"/>
                    <a:pt x="258" y="379"/>
                  </a:cubicBezTo>
                  <a:lnTo>
                    <a:pt x="124" y="471"/>
                  </a:lnTo>
                  <a:cubicBezTo>
                    <a:pt x="120" y="474"/>
                    <a:pt x="118" y="477"/>
                    <a:pt x="117" y="481"/>
                  </a:cubicBezTo>
                  <a:lnTo>
                    <a:pt x="59" y="629"/>
                  </a:lnTo>
                  <a:lnTo>
                    <a:pt x="0" y="779"/>
                  </a:lnTo>
                  <a:lnTo>
                    <a:pt x="160" y="778"/>
                  </a:lnTo>
                  <a:lnTo>
                    <a:pt x="321" y="778"/>
                  </a:lnTo>
                  <a:lnTo>
                    <a:pt x="321" y="778"/>
                  </a:lnTo>
                  <a:cubicBezTo>
                    <a:pt x="325" y="778"/>
                    <a:pt x="329" y="777"/>
                    <a:pt x="332" y="775"/>
                  </a:cubicBezTo>
                  <a:lnTo>
                    <a:pt x="872" y="404"/>
                  </a:lnTo>
                  <a:cubicBezTo>
                    <a:pt x="873" y="403"/>
                    <a:pt x="874" y="403"/>
                    <a:pt x="875" y="402"/>
                  </a:cubicBezTo>
                  <a:lnTo>
                    <a:pt x="1009" y="310"/>
                  </a:lnTo>
                  <a:cubicBezTo>
                    <a:pt x="1017" y="304"/>
                    <a:pt x="1019" y="293"/>
                    <a:pt x="1014" y="2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3" name="Freeform 371"/>
            <p:cNvSpPr>
              <a:spLocks noEditPoints="1"/>
            </p:cNvSpPr>
            <p:nvPr/>
          </p:nvSpPr>
          <p:spPr bwMode="auto">
            <a:xfrm>
              <a:off x="882650" y="2543175"/>
              <a:ext cx="385763" cy="504825"/>
            </a:xfrm>
            <a:custGeom>
              <a:avLst/>
              <a:gdLst>
                <a:gd name="T0" fmla="*/ 135 w 1072"/>
                <a:gd name="T1" fmla="*/ 449 h 1400"/>
                <a:gd name="T2" fmla="*/ 983 w 1072"/>
                <a:gd name="T3" fmla="*/ 449 h 1400"/>
                <a:gd name="T4" fmla="*/ 1072 w 1072"/>
                <a:gd name="T5" fmla="*/ 387 h 1400"/>
                <a:gd name="T6" fmla="*/ 1072 w 1072"/>
                <a:gd name="T7" fmla="*/ 97 h 1400"/>
                <a:gd name="T8" fmla="*/ 977 w 1072"/>
                <a:gd name="T9" fmla="*/ 0 h 1400"/>
                <a:gd name="T10" fmla="*/ 452 w 1072"/>
                <a:gd name="T11" fmla="*/ 0 h 1400"/>
                <a:gd name="T12" fmla="*/ 96 w 1072"/>
                <a:gd name="T13" fmla="*/ 0 h 1400"/>
                <a:gd name="T14" fmla="*/ 96 w 1072"/>
                <a:gd name="T15" fmla="*/ 0 h 1400"/>
                <a:gd name="T16" fmla="*/ 33 w 1072"/>
                <a:gd name="T17" fmla="*/ 24 h 1400"/>
                <a:gd name="T18" fmla="*/ 0 w 1072"/>
                <a:gd name="T19" fmla="*/ 97 h 1400"/>
                <a:gd name="T20" fmla="*/ 0 w 1072"/>
                <a:gd name="T21" fmla="*/ 97 h 1400"/>
                <a:gd name="T22" fmla="*/ 0 w 1072"/>
                <a:gd name="T23" fmla="*/ 857 h 1400"/>
                <a:gd name="T24" fmla="*/ 0 w 1072"/>
                <a:gd name="T25" fmla="*/ 1303 h 1400"/>
                <a:gd name="T26" fmla="*/ 96 w 1072"/>
                <a:gd name="T27" fmla="*/ 1400 h 1400"/>
                <a:gd name="T28" fmla="*/ 621 w 1072"/>
                <a:gd name="T29" fmla="*/ 1400 h 1400"/>
                <a:gd name="T30" fmla="*/ 977 w 1072"/>
                <a:gd name="T31" fmla="*/ 1400 h 1400"/>
                <a:gd name="T32" fmla="*/ 977 w 1072"/>
                <a:gd name="T33" fmla="*/ 1400 h 1400"/>
                <a:gd name="T34" fmla="*/ 1039 w 1072"/>
                <a:gd name="T35" fmla="*/ 1376 h 1400"/>
                <a:gd name="T36" fmla="*/ 1072 w 1072"/>
                <a:gd name="T37" fmla="*/ 1303 h 1400"/>
                <a:gd name="T38" fmla="*/ 1072 w 1072"/>
                <a:gd name="T39" fmla="*/ 1303 h 1400"/>
                <a:gd name="T40" fmla="*/ 1072 w 1072"/>
                <a:gd name="T41" fmla="*/ 977 h 1400"/>
                <a:gd name="T42" fmla="*/ 765 w 1072"/>
                <a:gd name="T43" fmla="*/ 1188 h 1400"/>
                <a:gd name="T44" fmla="*/ 740 w 1072"/>
                <a:gd name="T45" fmla="*/ 1197 h 1400"/>
                <a:gd name="T46" fmla="*/ 738 w 1072"/>
                <a:gd name="T47" fmla="*/ 1197 h 1400"/>
                <a:gd name="T48" fmla="*/ 738 w 1072"/>
                <a:gd name="T49" fmla="*/ 1198 h 1400"/>
                <a:gd name="T50" fmla="*/ 444 w 1072"/>
                <a:gd name="T51" fmla="*/ 1198 h 1400"/>
                <a:gd name="T52" fmla="*/ 365 w 1072"/>
                <a:gd name="T53" fmla="*/ 1199 h 1400"/>
                <a:gd name="T54" fmla="*/ 365 w 1072"/>
                <a:gd name="T55" fmla="*/ 1199 h 1400"/>
                <a:gd name="T56" fmla="*/ 135 w 1072"/>
                <a:gd name="T57" fmla="*/ 1199 h 1400"/>
                <a:gd name="T58" fmla="*/ 135 w 1072"/>
                <a:gd name="T59" fmla="*/ 1198 h 1400"/>
                <a:gd name="T60" fmla="*/ 135 w 1072"/>
                <a:gd name="T61" fmla="*/ 1133 h 1400"/>
                <a:gd name="T62" fmla="*/ 135 w 1072"/>
                <a:gd name="T63" fmla="*/ 1133 h 1400"/>
                <a:gd name="T64" fmla="*/ 344 w 1072"/>
                <a:gd name="T65" fmla="*/ 1133 h 1400"/>
                <a:gd name="T66" fmla="*/ 385 w 1072"/>
                <a:gd name="T67" fmla="*/ 1030 h 1400"/>
                <a:gd name="T68" fmla="*/ 135 w 1072"/>
                <a:gd name="T69" fmla="*/ 1030 h 1400"/>
                <a:gd name="T70" fmla="*/ 135 w 1072"/>
                <a:gd name="T71" fmla="*/ 1029 h 1400"/>
                <a:gd name="T72" fmla="*/ 135 w 1072"/>
                <a:gd name="T73" fmla="*/ 964 h 1400"/>
                <a:gd name="T74" fmla="*/ 135 w 1072"/>
                <a:gd name="T75" fmla="*/ 963 h 1400"/>
                <a:gd name="T76" fmla="*/ 411 w 1072"/>
                <a:gd name="T77" fmla="*/ 963 h 1400"/>
                <a:gd name="T78" fmla="*/ 453 w 1072"/>
                <a:gd name="T79" fmla="*/ 856 h 1400"/>
                <a:gd name="T80" fmla="*/ 135 w 1072"/>
                <a:gd name="T81" fmla="*/ 856 h 1400"/>
                <a:gd name="T82" fmla="*/ 135 w 1072"/>
                <a:gd name="T83" fmla="*/ 790 h 1400"/>
                <a:gd name="T84" fmla="*/ 486 w 1072"/>
                <a:gd name="T85" fmla="*/ 790 h 1400"/>
                <a:gd name="T86" fmla="*/ 490 w 1072"/>
                <a:gd name="T87" fmla="*/ 787 h 1400"/>
                <a:gd name="T88" fmla="*/ 635 w 1072"/>
                <a:gd name="T89" fmla="*/ 687 h 1400"/>
                <a:gd name="T90" fmla="*/ 635 w 1072"/>
                <a:gd name="T91" fmla="*/ 687 h 1400"/>
                <a:gd name="T92" fmla="*/ 635 w 1072"/>
                <a:gd name="T93" fmla="*/ 687 h 1400"/>
                <a:gd name="T94" fmla="*/ 135 w 1072"/>
                <a:gd name="T95" fmla="*/ 687 h 1400"/>
                <a:gd name="T96" fmla="*/ 135 w 1072"/>
                <a:gd name="T97" fmla="*/ 687 h 1400"/>
                <a:gd name="T98" fmla="*/ 135 w 1072"/>
                <a:gd name="T99" fmla="*/ 621 h 1400"/>
                <a:gd name="T100" fmla="*/ 135 w 1072"/>
                <a:gd name="T101" fmla="*/ 621 h 1400"/>
                <a:gd name="T102" fmla="*/ 731 w 1072"/>
                <a:gd name="T103" fmla="*/ 621 h 1400"/>
                <a:gd name="T104" fmla="*/ 887 w 1072"/>
                <a:gd name="T105" fmla="*/ 514 h 1400"/>
                <a:gd name="T106" fmla="*/ 135 w 1072"/>
                <a:gd name="T107" fmla="*/ 514 h 1400"/>
                <a:gd name="T108" fmla="*/ 135 w 1072"/>
                <a:gd name="T109" fmla="*/ 449 h 1400"/>
                <a:gd name="T110" fmla="*/ 135 w 1072"/>
                <a:gd name="T111" fmla="*/ 165 h 1400"/>
                <a:gd name="T112" fmla="*/ 135 w 1072"/>
                <a:gd name="T113" fmla="*/ 165 h 1400"/>
                <a:gd name="T114" fmla="*/ 472 w 1072"/>
                <a:gd name="T115" fmla="*/ 165 h 1400"/>
                <a:gd name="T116" fmla="*/ 472 w 1072"/>
                <a:gd name="T117" fmla="*/ 230 h 1400"/>
                <a:gd name="T118" fmla="*/ 135 w 1072"/>
                <a:gd name="T119" fmla="*/ 230 h 1400"/>
                <a:gd name="T120" fmla="*/ 135 w 1072"/>
                <a:gd name="T121" fmla="*/ 165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72" h="1400">
                  <a:moveTo>
                    <a:pt x="135" y="449"/>
                  </a:moveTo>
                  <a:lnTo>
                    <a:pt x="983" y="449"/>
                  </a:lnTo>
                  <a:lnTo>
                    <a:pt x="1072" y="387"/>
                  </a:lnTo>
                  <a:lnTo>
                    <a:pt x="1072" y="97"/>
                  </a:lnTo>
                  <a:cubicBezTo>
                    <a:pt x="1072" y="43"/>
                    <a:pt x="1029" y="0"/>
                    <a:pt x="977" y="0"/>
                  </a:cubicBezTo>
                  <a:lnTo>
                    <a:pt x="452" y="0"/>
                  </a:lnTo>
                  <a:lnTo>
                    <a:pt x="96" y="0"/>
                  </a:lnTo>
                  <a:lnTo>
                    <a:pt x="96" y="0"/>
                  </a:lnTo>
                  <a:cubicBezTo>
                    <a:pt x="72" y="0"/>
                    <a:pt x="50" y="9"/>
                    <a:pt x="33" y="24"/>
                  </a:cubicBezTo>
                  <a:cubicBezTo>
                    <a:pt x="13" y="42"/>
                    <a:pt x="0" y="68"/>
                    <a:pt x="0" y="97"/>
                  </a:cubicBezTo>
                  <a:lnTo>
                    <a:pt x="0" y="97"/>
                  </a:lnTo>
                  <a:lnTo>
                    <a:pt x="0" y="857"/>
                  </a:lnTo>
                  <a:lnTo>
                    <a:pt x="0" y="1303"/>
                  </a:lnTo>
                  <a:cubicBezTo>
                    <a:pt x="0" y="1356"/>
                    <a:pt x="43" y="1400"/>
                    <a:pt x="96" y="1400"/>
                  </a:cubicBezTo>
                  <a:lnTo>
                    <a:pt x="621" y="1400"/>
                  </a:lnTo>
                  <a:lnTo>
                    <a:pt x="977" y="1400"/>
                  </a:lnTo>
                  <a:lnTo>
                    <a:pt x="977" y="1400"/>
                  </a:lnTo>
                  <a:cubicBezTo>
                    <a:pt x="1001" y="1400"/>
                    <a:pt x="1023" y="1391"/>
                    <a:pt x="1039" y="1376"/>
                  </a:cubicBezTo>
                  <a:cubicBezTo>
                    <a:pt x="1060" y="1358"/>
                    <a:pt x="1072" y="1332"/>
                    <a:pt x="1072" y="1303"/>
                  </a:cubicBezTo>
                  <a:lnTo>
                    <a:pt x="1072" y="1303"/>
                  </a:lnTo>
                  <a:lnTo>
                    <a:pt x="1072" y="977"/>
                  </a:lnTo>
                  <a:lnTo>
                    <a:pt x="765" y="1188"/>
                  </a:lnTo>
                  <a:cubicBezTo>
                    <a:pt x="757" y="1193"/>
                    <a:pt x="749" y="1196"/>
                    <a:pt x="740" y="1197"/>
                  </a:cubicBezTo>
                  <a:cubicBezTo>
                    <a:pt x="739" y="1197"/>
                    <a:pt x="738" y="1197"/>
                    <a:pt x="738" y="1197"/>
                  </a:cubicBezTo>
                  <a:lnTo>
                    <a:pt x="738" y="1198"/>
                  </a:lnTo>
                  <a:lnTo>
                    <a:pt x="444" y="1198"/>
                  </a:lnTo>
                  <a:lnTo>
                    <a:pt x="365" y="1199"/>
                  </a:lnTo>
                  <a:lnTo>
                    <a:pt x="365" y="1199"/>
                  </a:lnTo>
                  <a:lnTo>
                    <a:pt x="135" y="1199"/>
                  </a:lnTo>
                  <a:lnTo>
                    <a:pt x="135" y="1198"/>
                  </a:lnTo>
                  <a:lnTo>
                    <a:pt x="135" y="1133"/>
                  </a:lnTo>
                  <a:lnTo>
                    <a:pt x="135" y="1133"/>
                  </a:lnTo>
                  <a:lnTo>
                    <a:pt x="344" y="1133"/>
                  </a:lnTo>
                  <a:lnTo>
                    <a:pt x="385" y="1030"/>
                  </a:lnTo>
                  <a:lnTo>
                    <a:pt x="135" y="1030"/>
                  </a:lnTo>
                  <a:lnTo>
                    <a:pt x="135" y="1029"/>
                  </a:lnTo>
                  <a:lnTo>
                    <a:pt x="135" y="964"/>
                  </a:lnTo>
                  <a:lnTo>
                    <a:pt x="135" y="963"/>
                  </a:lnTo>
                  <a:lnTo>
                    <a:pt x="411" y="963"/>
                  </a:lnTo>
                  <a:lnTo>
                    <a:pt x="453" y="856"/>
                  </a:lnTo>
                  <a:lnTo>
                    <a:pt x="135" y="856"/>
                  </a:lnTo>
                  <a:lnTo>
                    <a:pt x="135" y="790"/>
                  </a:lnTo>
                  <a:lnTo>
                    <a:pt x="486" y="790"/>
                  </a:lnTo>
                  <a:cubicBezTo>
                    <a:pt x="487" y="789"/>
                    <a:pt x="488" y="788"/>
                    <a:pt x="490" y="787"/>
                  </a:cubicBezTo>
                  <a:lnTo>
                    <a:pt x="635" y="687"/>
                  </a:lnTo>
                  <a:lnTo>
                    <a:pt x="635" y="687"/>
                  </a:lnTo>
                  <a:lnTo>
                    <a:pt x="635" y="687"/>
                  </a:lnTo>
                  <a:lnTo>
                    <a:pt x="135" y="687"/>
                  </a:lnTo>
                  <a:lnTo>
                    <a:pt x="135" y="687"/>
                  </a:lnTo>
                  <a:lnTo>
                    <a:pt x="135" y="621"/>
                  </a:lnTo>
                  <a:lnTo>
                    <a:pt x="135" y="621"/>
                  </a:lnTo>
                  <a:lnTo>
                    <a:pt x="731" y="621"/>
                  </a:lnTo>
                  <a:lnTo>
                    <a:pt x="887" y="514"/>
                  </a:lnTo>
                  <a:lnTo>
                    <a:pt x="135" y="514"/>
                  </a:lnTo>
                  <a:lnTo>
                    <a:pt x="135" y="449"/>
                  </a:lnTo>
                  <a:close/>
                  <a:moveTo>
                    <a:pt x="135" y="165"/>
                  </a:moveTo>
                  <a:lnTo>
                    <a:pt x="135" y="165"/>
                  </a:lnTo>
                  <a:lnTo>
                    <a:pt x="472" y="165"/>
                  </a:lnTo>
                  <a:lnTo>
                    <a:pt x="472" y="230"/>
                  </a:lnTo>
                  <a:lnTo>
                    <a:pt x="135" y="230"/>
                  </a:lnTo>
                  <a:lnTo>
                    <a:pt x="13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54" name="Группа 1541"/>
          <p:cNvGrpSpPr/>
          <p:nvPr/>
        </p:nvGrpSpPr>
        <p:grpSpPr>
          <a:xfrm>
            <a:off x="6059112" y="2900552"/>
            <a:ext cx="324472" cy="409220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855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6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7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05618" y="858218"/>
            <a:ext cx="383791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Поставлено на государственный учет</a:t>
            </a:r>
            <a:endParaRPr lang="ru-RU" dirty="0"/>
          </a:p>
        </p:txBody>
      </p:sp>
      <p:sp>
        <p:nvSpPr>
          <p:cNvPr id="227" name="TextBox 226"/>
          <p:cNvSpPr txBox="1"/>
          <p:nvPr/>
        </p:nvSpPr>
        <p:spPr>
          <a:xfrm>
            <a:off x="7112000" y="762797"/>
            <a:ext cx="485971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Распределение объектов НВОС по категориям риска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38207" y="2516013"/>
            <a:ext cx="7795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5043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1" name="Диаграмма 2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844895"/>
              </p:ext>
            </p:extLst>
          </p:nvPr>
        </p:nvGraphicFramePr>
        <p:xfrm>
          <a:off x="6292411" y="1277454"/>
          <a:ext cx="6020228" cy="309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60089"/>
              </p:ext>
            </p:extLst>
          </p:nvPr>
        </p:nvGraphicFramePr>
        <p:xfrm>
          <a:off x="6716746" y="4044426"/>
          <a:ext cx="4854919" cy="2252742"/>
        </p:xfrm>
        <a:graphic>
          <a:graphicData uri="http://schemas.openxmlformats.org/drawingml/2006/table">
            <a:tbl>
              <a:tblPr/>
              <a:tblGrid>
                <a:gridCol w="2277374"/>
                <a:gridCol w="1561382"/>
                <a:gridCol w="1016163"/>
              </a:tblGrid>
              <a:tr h="478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Периодичность проверок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Чрезвычайно высокий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7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Высокий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3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Значительный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3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5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чаще, чем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 в 4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5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Умеренный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чаще, чем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 в 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5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Низкий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Плановые проверки не проводятся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46977"/>
              </p:ext>
            </p:extLst>
          </p:nvPr>
        </p:nvGraphicFramePr>
        <p:xfrm>
          <a:off x="402060" y="4340872"/>
          <a:ext cx="5550166" cy="1597630"/>
        </p:xfrm>
        <a:graphic>
          <a:graphicData uri="http://schemas.openxmlformats.org/drawingml/2006/table">
            <a:tbl>
              <a:tblPr/>
              <a:tblGrid>
                <a:gridCol w="3151062"/>
                <a:gridCol w="2399104"/>
              </a:tblGrid>
              <a:tr h="673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 объекта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9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3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3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lll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9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lV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08436" y="2467374"/>
            <a:ext cx="8835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5043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7" name="Диаграмма 1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873712"/>
              </p:ext>
            </p:extLst>
          </p:nvPr>
        </p:nvGraphicFramePr>
        <p:xfrm>
          <a:off x="799266" y="1305307"/>
          <a:ext cx="5150030" cy="324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18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615"/>
          <p:cNvGrpSpPr/>
          <p:nvPr/>
        </p:nvGrpSpPr>
        <p:grpSpPr>
          <a:xfrm>
            <a:off x="0" y="409736"/>
            <a:ext cx="12192000" cy="397088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15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16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Номер слайда 4"/>
          <p:cNvSpPr txBox="1">
            <a:spLocks/>
          </p:cNvSpPr>
          <p:nvPr/>
        </p:nvSpPr>
        <p:spPr>
          <a:xfrm>
            <a:off x="11582397" y="0"/>
            <a:ext cx="609603" cy="209547"/>
          </a:xfrm>
          <a:prstGeom prst="parallelogram">
            <a:avLst/>
          </a:prstGeom>
          <a:solidFill>
            <a:schemeClr val="bg1">
              <a:lumMod val="75000"/>
            </a:schemeClr>
          </a:solidFill>
        </p:spPr>
        <p:txBody>
          <a:bodyPr vert="horz" lIns="104255" tIns="52128" rIns="104255" bIns="52128" rtlCol="0" anchor="ctr"/>
          <a:lstStyle>
            <a:defPPr>
              <a:defRPr lang="ru-RU"/>
            </a:defPPr>
            <a:lvl1pPr marL="0" algn="r" defTabSz="709123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4562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9123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3683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8245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72806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27367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81928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6490" algn="l" defTabSz="70912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F069FAF-E715-4593-AE8A-564623EA4D06}" type="slidenum">
              <a:rPr lang="ru-RU" sz="933">
                <a:solidFill>
                  <a:prstClr val="white"/>
                </a:solidFill>
                <a:latin typeface="Arial Narrow" panose="020B0606020202030204" pitchFamily="34" charset="0"/>
              </a:rPr>
              <a:pPr algn="ctr"/>
              <a:t>3</a:t>
            </a:fld>
            <a:endParaRPr lang="ru-RU" sz="933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149" y="0"/>
            <a:ext cx="11673643" cy="863311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>
              <a:lnSpc>
                <a:spcPts val="1800"/>
              </a:lnSpc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algn="ctr">
              <a:lnSpc>
                <a:spcPts val="1400"/>
              </a:lnSpc>
            </a:pPr>
            <a:endParaRPr lang="ru-RU" sz="1800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prstClr val="black"/>
                </a:solidFill>
              </a:rPr>
              <a:t>Количество </a:t>
            </a:r>
            <a:r>
              <a:rPr lang="ru-RU" dirty="0">
                <a:solidFill>
                  <a:prstClr val="black"/>
                </a:solidFill>
              </a:rPr>
              <a:t>объектов, оказывающих негативное воздействие на окружающую </a:t>
            </a:r>
            <a:r>
              <a:rPr lang="ru-RU" dirty="0" smtClean="0">
                <a:solidFill>
                  <a:prstClr val="black"/>
                </a:solidFill>
              </a:rPr>
              <a:t>среду, поставленных на учет </a:t>
            </a:r>
          </a:p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prstClr val="black"/>
                </a:solidFill>
              </a:rPr>
              <a:t>в федеральном государственном реестре, </a:t>
            </a:r>
            <a:r>
              <a:rPr lang="ru-RU" dirty="0">
                <a:solidFill>
                  <a:prstClr val="black"/>
                </a:solidFill>
              </a:rPr>
              <a:t>расположенных </a:t>
            </a:r>
            <a:r>
              <a:rPr lang="ru-RU" dirty="0" smtClean="0">
                <a:solidFill>
                  <a:prstClr val="black"/>
                </a:solidFill>
              </a:rPr>
              <a:t>на территории Северо-Кавказского федерального округ</a:t>
            </a:r>
            <a:r>
              <a:rPr lang="ru-RU" sz="1800" dirty="0" smtClean="0">
                <a:solidFill>
                  <a:srgbClr val="1F497D">
                    <a:lumMod val="75000"/>
                  </a:srgbClr>
                </a:solidFill>
              </a:rPr>
              <a:t>а</a:t>
            </a:r>
            <a:endParaRPr lang="ru-RU" sz="1800" dirty="0">
              <a:solidFill>
                <a:srgbClr val="1F497D">
                  <a:lumMod val="75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26431"/>
              </p:ext>
            </p:extLst>
          </p:nvPr>
        </p:nvGraphicFramePr>
        <p:xfrm>
          <a:off x="326011" y="856373"/>
          <a:ext cx="11725782" cy="578702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490920"/>
                <a:gridCol w="1462236"/>
                <a:gridCol w="1106052"/>
                <a:gridCol w="785181"/>
                <a:gridCol w="696043"/>
                <a:gridCol w="815435"/>
                <a:gridCol w="695680"/>
                <a:gridCol w="913932"/>
                <a:gridCol w="709321"/>
                <a:gridCol w="968494"/>
                <a:gridCol w="722960"/>
                <a:gridCol w="832086"/>
                <a:gridCol w="527442"/>
              </a:tblGrid>
              <a:tr h="772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территориального органа Росприроднадзора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поставленных на учет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поставленных на учет объектов по категориям негативного воздействия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поставленных на учет объектов по категориям риска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категория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категория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категория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категория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Чрезвычайно высокий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Значительный 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Умеренный 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93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Северо-Кавказское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межрегиональное управление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59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Ингушетия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683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703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Карачаево-Черкесская Республика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7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Северная Осетия-Алания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0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Ставропольский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59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территориальному органу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45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C3C9D3"/>
              </a:solidFill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fld id="{81D60167-4931-47E6-BA6A-407CBD079E47}" type="slidenum">
              <a:rPr lang="ru-RU" sz="1100" b="0" smtClean="0">
                <a:solidFill>
                  <a:srgbClr val="8E9EB0"/>
                </a:solidFill>
                <a:latin typeface="Arial Narrow" panose="020B0606020202030204" pitchFamily="34" charset="0"/>
              </a:rPr>
              <a:pPr marL="25399">
                <a:spcBef>
                  <a:spcPts val="245"/>
                </a:spcBef>
              </a:pPr>
              <a:t>4</a:t>
            </a:fld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74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21539" y="282255"/>
            <a:ext cx="11390414" cy="697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900"/>
              </a:lnSpc>
            </a:pP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Утвержденный план </a:t>
            </a:r>
            <a:r>
              <a:rPr lang="ru-RU" sz="2400" b="1" spc="300" dirty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проведения плановых проверок на </a:t>
            </a: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                                                     2021 </a:t>
            </a:r>
            <a:r>
              <a:rPr lang="ru-RU" sz="2400" b="1" spc="300" dirty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год</a:t>
            </a:r>
            <a:endParaRPr lang="ru-RU" sz="2400" b="1" spc="300" dirty="0" smtClean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382" name="Группа 381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83" name="Группа 382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88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6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7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8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9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0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1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2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4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5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6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7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8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9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3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5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6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7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8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9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30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2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3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4" name="Группа 383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85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35" name="Группа 834"/>
          <p:cNvGrpSpPr/>
          <p:nvPr/>
        </p:nvGrpSpPr>
        <p:grpSpPr>
          <a:xfrm flipV="1">
            <a:off x="-1665517" y="6468953"/>
            <a:ext cx="15799699" cy="778094"/>
            <a:chOff x="-1941286" y="1184963"/>
            <a:chExt cx="15799699" cy="778094"/>
          </a:xfrm>
        </p:grpSpPr>
        <p:sp>
          <p:nvSpPr>
            <p:cNvPr id="836" name="Полилиния 835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37" name="Группа 836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839" name="Полилиния 838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0" name="Полилиния 839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38" name="Полилиния 837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848" name="Группа 1511"/>
          <p:cNvGrpSpPr/>
          <p:nvPr/>
        </p:nvGrpSpPr>
        <p:grpSpPr>
          <a:xfrm>
            <a:off x="6117499" y="1879600"/>
            <a:ext cx="360698" cy="357327"/>
            <a:chOff x="882650" y="2543175"/>
            <a:chExt cx="509588" cy="504825"/>
          </a:xfrm>
          <a:solidFill>
            <a:schemeClr val="bg1"/>
          </a:solidFill>
        </p:grpSpPr>
        <p:sp>
          <p:nvSpPr>
            <p:cNvPr id="849" name="Freeform 366"/>
            <p:cNvSpPr>
              <a:spLocks/>
            </p:cNvSpPr>
            <p:nvPr/>
          </p:nvSpPr>
          <p:spPr bwMode="auto">
            <a:xfrm>
              <a:off x="1050925" y="2835275"/>
              <a:ext cx="1588" cy="1588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0 h 7"/>
                <a:gd name="T4" fmla="*/ 0 w 3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2" y="2"/>
                    <a:pt x="1" y="4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0" name="Freeform 367"/>
            <p:cNvSpPr>
              <a:spLocks/>
            </p:cNvSpPr>
            <p:nvPr/>
          </p:nvSpPr>
          <p:spPr bwMode="auto">
            <a:xfrm>
              <a:off x="1055688" y="2830513"/>
              <a:ext cx="0" cy="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1" name="Freeform 368"/>
            <p:cNvSpPr>
              <a:spLocks/>
            </p:cNvSpPr>
            <p:nvPr/>
          </p:nvSpPr>
          <p:spPr bwMode="auto">
            <a:xfrm>
              <a:off x="1014413" y="2974975"/>
              <a:ext cx="28575" cy="1588"/>
            </a:xfrm>
            <a:custGeom>
              <a:avLst/>
              <a:gdLst>
                <a:gd name="T0" fmla="*/ 0 w 80"/>
                <a:gd name="T1" fmla="*/ 1 h 1"/>
                <a:gd name="T2" fmla="*/ 80 w 80"/>
                <a:gd name="T3" fmla="*/ 1 h 1"/>
                <a:gd name="T4" fmla="*/ 80 w 80"/>
                <a:gd name="T5" fmla="*/ 0 h 1"/>
                <a:gd name="T6" fmla="*/ 0 w 8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1">
                  <a:moveTo>
                    <a:pt x="0" y="1"/>
                  </a:moveTo>
                  <a:lnTo>
                    <a:pt x="80" y="1"/>
                  </a:lnTo>
                  <a:lnTo>
                    <a:pt x="80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2" name="Freeform 370"/>
            <p:cNvSpPr>
              <a:spLocks/>
            </p:cNvSpPr>
            <p:nvPr/>
          </p:nvSpPr>
          <p:spPr bwMode="auto">
            <a:xfrm>
              <a:off x="1025525" y="2674938"/>
              <a:ext cx="366713" cy="280988"/>
            </a:xfrm>
            <a:custGeom>
              <a:avLst/>
              <a:gdLst>
                <a:gd name="T0" fmla="*/ 1014 w 1019"/>
                <a:gd name="T1" fmla="*/ 285 h 779"/>
                <a:gd name="T2" fmla="*/ 825 w 1019"/>
                <a:gd name="T3" fmla="*/ 11 h 779"/>
                <a:gd name="T4" fmla="*/ 800 w 1019"/>
                <a:gd name="T5" fmla="*/ 6 h 779"/>
                <a:gd name="T6" fmla="*/ 261 w 1019"/>
                <a:gd name="T7" fmla="*/ 376 h 779"/>
                <a:gd name="T8" fmla="*/ 258 w 1019"/>
                <a:gd name="T9" fmla="*/ 379 h 779"/>
                <a:gd name="T10" fmla="*/ 124 w 1019"/>
                <a:gd name="T11" fmla="*/ 471 h 779"/>
                <a:gd name="T12" fmla="*/ 117 w 1019"/>
                <a:gd name="T13" fmla="*/ 481 h 779"/>
                <a:gd name="T14" fmla="*/ 59 w 1019"/>
                <a:gd name="T15" fmla="*/ 629 h 779"/>
                <a:gd name="T16" fmla="*/ 0 w 1019"/>
                <a:gd name="T17" fmla="*/ 779 h 779"/>
                <a:gd name="T18" fmla="*/ 160 w 1019"/>
                <a:gd name="T19" fmla="*/ 778 h 779"/>
                <a:gd name="T20" fmla="*/ 321 w 1019"/>
                <a:gd name="T21" fmla="*/ 778 h 779"/>
                <a:gd name="T22" fmla="*/ 321 w 1019"/>
                <a:gd name="T23" fmla="*/ 778 h 779"/>
                <a:gd name="T24" fmla="*/ 332 w 1019"/>
                <a:gd name="T25" fmla="*/ 775 h 779"/>
                <a:gd name="T26" fmla="*/ 872 w 1019"/>
                <a:gd name="T27" fmla="*/ 404 h 779"/>
                <a:gd name="T28" fmla="*/ 875 w 1019"/>
                <a:gd name="T29" fmla="*/ 402 h 779"/>
                <a:gd name="T30" fmla="*/ 1009 w 1019"/>
                <a:gd name="T31" fmla="*/ 310 h 779"/>
                <a:gd name="T32" fmla="*/ 1014 w 1019"/>
                <a:gd name="T33" fmla="*/ 285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9" h="779">
                  <a:moveTo>
                    <a:pt x="1014" y="285"/>
                  </a:moveTo>
                  <a:lnTo>
                    <a:pt x="825" y="11"/>
                  </a:lnTo>
                  <a:cubicBezTo>
                    <a:pt x="820" y="3"/>
                    <a:pt x="809" y="0"/>
                    <a:pt x="800" y="6"/>
                  </a:cubicBezTo>
                  <a:lnTo>
                    <a:pt x="261" y="376"/>
                  </a:lnTo>
                  <a:cubicBezTo>
                    <a:pt x="260" y="377"/>
                    <a:pt x="259" y="378"/>
                    <a:pt x="258" y="379"/>
                  </a:cubicBezTo>
                  <a:lnTo>
                    <a:pt x="124" y="471"/>
                  </a:lnTo>
                  <a:cubicBezTo>
                    <a:pt x="120" y="474"/>
                    <a:pt x="118" y="477"/>
                    <a:pt x="117" y="481"/>
                  </a:cubicBezTo>
                  <a:lnTo>
                    <a:pt x="59" y="629"/>
                  </a:lnTo>
                  <a:lnTo>
                    <a:pt x="0" y="779"/>
                  </a:lnTo>
                  <a:lnTo>
                    <a:pt x="160" y="778"/>
                  </a:lnTo>
                  <a:lnTo>
                    <a:pt x="321" y="778"/>
                  </a:lnTo>
                  <a:lnTo>
                    <a:pt x="321" y="778"/>
                  </a:lnTo>
                  <a:cubicBezTo>
                    <a:pt x="325" y="778"/>
                    <a:pt x="329" y="777"/>
                    <a:pt x="332" y="775"/>
                  </a:cubicBezTo>
                  <a:lnTo>
                    <a:pt x="872" y="404"/>
                  </a:lnTo>
                  <a:cubicBezTo>
                    <a:pt x="873" y="403"/>
                    <a:pt x="874" y="403"/>
                    <a:pt x="875" y="402"/>
                  </a:cubicBezTo>
                  <a:lnTo>
                    <a:pt x="1009" y="310"/>
                  </a:lnTo>
                  <a:cubicBezTo>
                    <a:pt x="1017" y="304"/>
                    <a:pt x="1019" y="293"/>
                    <a:pt x="1014" y="2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3" name="Freeform 371"/>
            <p:cNvSpPr>
              <a:spLocks noEditPoints="1"/>
            </p:cNvSpPr>
            <p:nvPr/>
          </p:nvSpPr>
          <p:spPr bwMode="auto">
            <a:xfrm>
              <a:off x="882650" y="2543175"/>
              <a:ext cx="385763" cy="504825"/>
            </a:xfrm>
            <a:custGeom>
              <a:avLst/>
              <a:gdLst>
                <a:gd name="T0" fmla="*/ 135 w 1072"/>
                <a:gd name="T1" fmla="*/ 449 h 1400"/>
                <a:gd name="T2" fmla="*/ 983 w 1072"/>
                <a:gd name="T3" fmla="*/ 449 h 1400"/>
                <a:gd name="T4" fmla="*/ 1072 w 1072"/>
                <a:gd name="T5" fmla="*/ 387 h 1400"/>
                <a:gd name="T6" fmla="*/ 1072 w 1072"/>
                <a:gd name="T7" fmla="*/ 97 h 1400"/>
                <a:gd name="T8" fmla="*/ 977 w 1072"/>
                <a:gd name="T9" fmla="*/ 0 h 1400"/>
                <a:gd name="T10" fmla="*/ 452 w 1072"/>
                <a:gd name="T11" fmla="*/ 0 h 1400"/>
                <a:gd name="T12" fmla="*/ 96 w 1072"/>
                <a:gd name="T13" fmla="*/ 0 h 1400"/>
                <a:gd name="T14" fmla="*/ 96 w 1072"/>
                <a:gd name="T15" fmla="*/ 0 h 1400"/>
                <a:gd name="T16" fmla="*/ 33 w 1072"/>
                <a:gd name="T17" fmla="*/ 24 h 1400"/>
                <a:gd name="T18" fmla="*/ 0 w 1072"/>
                <a:gd name="T19" fmla="*/ 97 h 1400"/>
                <a:gd name="T20" fmla="*/ 0 w 1072"/>
                <a:gd name="T21" fmla="*/ 97 h 1400"/>
                <a:gd name="T22" fmla="*/ 0 w 1072"/>
                <a:gd name="T23" fmla="*/ 857 h 1400"/>
                <a:gd name="T24" fmla="*/ 0 w 1072"/>
                <a:gd name="T25" fmla="*/ 1303 h 1400"/>
                <a:gd name="T26" fmla="*/ 96 w 1072"/>
                <a:gd name="T27" fmla="*/ 1400 h 1400"/>
                <a:gd name="T28" fmla="*/ 621 w 1072"/>
                <a:gd name="T29" fmla="*/ 1400 h 1400"/>
                <a:gd name="T30" fmla="*/ 977 w 1072"/>
                <a:gd name="T31" fmla="*/ 1400 h 1400"/>
                <a:gd name="T32" fmla="*/ 977 w 1072"/>
                <a:gd name="T33" fmla="*/ 1400 h 1400"/>
                <a:gd name="T34" fmla="*/ 1039 w 1072"/>
                <a:gd name="T35" fmla="*/ 1376 h 1400"/>
                <a:gd name="T36" fmla="*/ 1072 w 1072"/>
                <a:gd name="T37" fmla="*/ 1303 h 1400"/>
                <a:gd name="T38" fmla="*/ 1072 w 1072"/>
                <a:gd name="T39" fmla="*/ 1303 h 1400"/>
                <a:gd name="T40" fmla="*/ 1072 w 1072"/>
                <a:gd name="T41" fmla="*/ 977 h 1400"/>
                <a:gd name="T42" fmla="*/ 765 w 1072"/>
                <a:gd name="T43" fmla="*/ 1188 h 1400"/>
                <a:gd name="T44" fmla="*/ 740 w 1072"/>
                <a:gd name="T45" fmla="*/ 1197 h 1400"/>
                <a:gd name="T46" fmla="*/ 738 w 1072"/>
                <a:gd name="T47" fmla="*/ 1197 h 1400"/>
                <a:gd name="T48" fmla="*/ 738 w 1072"/>
                <a:gd name="T49" fmla="*/ 1198 h 1400"/>
                <a:gd name="T50" fmla="*/ 444 w 1072"/>
                <a:gd name="T51" fmla="*/ 1198 h 1400"/>
                <a:gd name="T52" fmla="*/ 365 w 1072"/>
                <a:gd name="T53" fmla="*/ 1199 h 1400"/>
                <a:gd name="T54" fmla="*/ 365 w 1072"/>
                <a:gd name="T55" fmla="*/ 1199 h 1400"/>
                <a:gd name="T56" fmla="*/ 135 w 1072"/>
                <a:gd name="T57" fmla="*/ 1199 h 1400"/>
                <a:gd name="T58" fmla="*/ 135 w 1072"/>
                <a:gd name="T59" fmla="*/ 1198 h 1400"/>
                <a:gd name="T60" fmla="*/ 135 w 1072"/>
                <a:gd name="T61" fmla="*/ 1133 h 1400"/>
                <a:gd name="T62" fmla="*/ 135 w 1072"/>
                <a:gd name="T63" fmla="*/ 1133 h 1400"/>
                <a:gd name="T64" fmla="*/ 344 w 1072"/>
                <a:gd name="T65" fmla="*/ 1133 h 1400"/>
                <a:gd name="T66" fmla="*/ 385 w 1072"/>
                <a:gd name="T67" fmla="*/ 1030 h 1400"/>
                <a:gd name="T68" fmla="*/ 135 w 1072"/>
                <a:gd name="T69" fmla="*/ 1030 h 1400"/>
                <a:gd name="T70" fmla="*/ 135 w 1072"/>
                <a:gd name="T71" fmla="*/ 1029 h 1400"/>
                <a:gd name="T72" fmla="*/ 135 w 1072"/>
                <a:gd name="T73" fmla="*/ 964 h 1400"/>
                <a:gd name="T74" fmla="*/ 135 w 1072"/>
                <a:gd name="T75" fmla="*/ 963 h 1400"/>
                <a:gd name="T76" fmla="*/ 411 w 1072"/>
                <a:gd name="T77" fmla="*/ 963 h 1400"/>
                <a:gd name="T78" fmla="*/ 453 w 1072"/>
                <a:gd name="T79" fmla="*/ 856 h 1400"/>
                <a:gd name="T80" fmla="*/ 135 w 1072"/>
                <a:gd name="T81" fmla="*/ 856 h 1400"/>
                <a:gd name="T82" fmla="*/ 135 w 1072"/>
                <a:gd name="T83" fmla="*/ 790 h 1400"/>
                <a:gd name="T84" fmla="*/ 486 w 1072"/>
                <a:gd name="T85" fmla="*/ 790 h 1400"/>
                <a:gd name="T86" fmla="*/ 490 w 1072"/>
                <a:gd name="T87" fmla="*/ 787 h 1400"/>
                <a:gd name="T88" fmla="*/ 635 w 1072"/>
                <a:gd name="T89" fmla="*/ 687 h 1400"/>
                <a:gd name="T90" fmla="*/ 635 w 1072"/>
                <a:gd name="T91" fmla="*/ 687 h 1400"/>
                <a:gd name="T92" fmla="*/ 635 w 1072"/>
                <a:gd name="T93" fmla="*/ 687 h 1400"/>
                <a:gd name="T94" fmla="*/ 135 w 1072"/>
                <a:gd name="T95" fmla="*/ 687 h 1400"/>
                <a:gd name="T96" fmla="*/ 135 w 1072"/>
                <a:gd name="T97" fmla="*/ 687 h 1400"/>
                <a:gd name="T98" fmla="*/ 135 w 1072"/>
                <a:gd name="T99" fmla="*/ 621 h 1400"/>
                <a:gd name="T100" fmla="*/ 135 w 1072"/>
                <a:gd name="T101" fmla="*/ 621 h 1400"/>
                <a:gd name="T102" fmla="*/ 731 w 1072"/>
                <a:gd name="T103" fmla="*/ 621 h 1400"/>
                <a:gd name="T104" fmla="*/ 887 w 1072"/>
                <a:gd name="T105" fmla="*/ 514 h 1400"/>
                <a:gd name="T106" fmla="*/ 135 w 1072"/>
                <a:gd name="T107" fmla="*/ 514 h 1400"/>
                <a:gd name="T108" fmla="*/ 135 w 1072"/>
                <a:gd name="T109" fmla="*/ 449 h 1400"/>
                <a:gd name="T110" fmla="*/ 135 w 1072"/>
                <a:gd name="T111" fmla="*/ 165 h 1400"/>
                <a:gd name="T112" fmla="*/ 135 w 1072"/>
                <a:gd name="T113" fmla="*/ 165 h 1400"/>
                <a:gd name="T114" fmla="*/ 472 w 1072"/>
                <a:gd name="T115" fmla="*/ 165 h 1400"/>
                <a:gd name="T116" fmla="*/ 472 w 1072"/>
                <a:gd name="T117" fmla="*/ 230 h 1400"/>
                <a:gd name="T118" fmla="*/ 135 w 1072"/>
                <a:gd name="T119" fmla="*/ 230 h 1400"/>
                <a:gd name="T120" fmla="*/ 135 w 1072"/>
                <a:gd name="T121" fmla="*/ 165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72" h="1400">
                  <a:moveTo>
                    <a:pt x="135" y="449"/>
                  </a:moveTo>
                  <a:lnTo>
                    <a:pt x="983" y="449"/>
                  </a:lnTo>
                  <a:lnTo>
                    <a:pt x="1072" y="387"/>
                  </a:lnTo>
                  <a:lnTo>
                    <a:pt x="1072" y="97"/>
                  </a:lnTo>
                  <a:cubicBezTo>
                    <a:pt x="1072" y="43"/>
                    <a:pt x="1029" y="0"/>
                    <a:pt x="977" y="0"/>
                  </a:cubicBezTo>
                  <a:lnTo>
                    <a:pt x="452" y="0"/>
                  </a:lnTo>
                  <a:lnTo>
                    <a:pt x="96" y="0"/>
                  </a:lnTo>
                  <a:lnTo>
                    <a:pt x="96" y="0"/>
                  </a:lnTo>
                  <a:cubicBezTo>
                    <a:pt x="72" y="0"/>
                    <a:pt x="50" y="9"/>
                    <a:pt x="33" y="24"/>
                  </a:cubicBezTo>
                  <a:cubicBezTo>
                    <a:pt x="13" y="42"/>
                    <a:pt x="0" y="68"/>
                    <a:pt x="0" y="97"/>
                  </a:cubicBezTo>
                  <a:lnTo>
                    <a:pt x="0" y="97"/>
                  </a:lnTo>
                  <a:lnTo>
                    <a:pt x="0" y="857"/>
                  </a:lnTo>
                  <a:lnTo>
                    <a:pt x="0" y="1303"/>
                  </a:lnTo>
                  <a:cubicBezTo>
                    <a:pt x="0" y="1356"/>
                    <a:pt x="43" y="1400"/>
                    <a:pt x="96" y="1400"/>
                  </a:cubicBezTo>
                  <a:lnTo>
                    <a:pt x="621" y="1400"/>
                  </a:lnTo>
                  <a:lnTo>
                    <a:pt x="977" y="1400"/>
                  </a:lnTo>
                  <a:lnTo>
                    <a:pt x="977" y="1400"/>
                  </a:lnTo>
                  <a:cubicBezTo>
                    <a:pt x="1001" y="1400"/>
                    <a:pt x="1023" y="1391"/>
                    <a:pt x="1039" y="1376"/>
                  </a:cubicBezTo>
                  <a:cubicBezTo>
                    <a:pt x="1060" y="1358"/>
                    <a:pt x="1072" y="1332"/>
                    <a:pt x="1072" y="1303"/>
                  </a:cubicBezTo>
                  <a:lnTo>
                    <a:pt x="1072" y="1303"/>
                  </a:lnTo>
                  <a:lnTo>
                    <a:pt x="1072" y="977"/>
                  </a:lnTo>
                  <a:lnTo>
                    <a:pt x="765" y="1188"/>
                  </a:lnTo>
                  <a:cubicBezTo>
                    <a:pt x="757" y="1193"/>
                    <a:pt x="749" y="1196"/>
                    <a:pt x="740" y="1197"/>
                  </a:cubicBezTo>
                  <a:cubicBezTo>
                    <a:pt x="739" y="1197"/>
                    <a:pt x="738" y="1197"/>
                    <a:pt x="738" y="1197"/>
                  </a:cubicBezTo>
                  <a:lnTo>
                    <a:pt x="738" y="1198"/>
                  </a:lnTo>
                  <a:lnTo>
                    <a:pt x="444" y="1198"/>
                  </a:lnTo>
                  <a:lnTo>
                    <a:pt x="365" y="1199"/>
                  </a:lnTo>
                  <a:lnTo>
                    <a:pt x="365" y="1199"/>
                  </a:lnTo>
                  <a:lnTo>
                    <a:pt x="135" y="1199"/>
                  </a:lnTo>
                  <a:lnTo>
                    <a:pt x="135" y="1198"/>
                  </a:lnTo>
                  <a:lnTo>
                    <a:pt x="135" y="1133"/>
                  </a:lnTo>
                  <a:lnTo>
                    <a:pt x="135" y="1133"/>
                  </a:lnTo>
                  <a:lnTo>
                    <a:pt x="344" y="1133"/>
                  </a:lnTo>
                  <a:lnTo>
                    <a:pt x="385" y="1030"/>
                  </a:lnTo>
                  <a:lnTo>
                    <a:pt x="135" y="1030"/>
                  </a:lnTo>
                  <a:lnTo>
                    <a:pt x="135" y="1029"/>
                  </a:lnTo>
                  <a:lnTo>
                    <a:pt x="135" y="964"/>
                  </a:lnTo>
                  <a:lnTo>
                    <a:pt x="135" y="963"/>
                  </a:lnTo>
                  <a:lnTo>
                    <a:pt x="411" y="963"/>
                  </a:lnTo>
                  <a:lnTo>
                    <a:pt x="453" y="856"/>
                  </a:lnTo>
                  <a:lnTo>
                    <a:pt x="135" y="856"/>
                  </a:lnTo>
                  <a:lnTo>
                    <a:pt x="135" y="790"/>
                  </a:lnTo>
                  <a:lnTo>
                    <a:pt x="486" y="790"/>
                  </a:lnTo>
                  <a:cubicBezTo>
                    <a:pt x="487" y="789"/>
                    <a:pt x="488" y="788"/>
                    <a:pt x="490" y="787"/>
                  </a:cubicBezTo>
                  <a:lnTo>
                    <a:pt x="635" y="687"/>
                  </a:lnTo>
                  <a:lnTo>
                    <a:pt x="635" y="687"/>
                  </a:lnTo>
                  <a:lnTo>
                    <a:pt x="635" y="687"/>
                  </a:lnTo>
                  <a:lnTo>
                    <a:pt x="135" y="687"/>
                  </a:lnTo>
                  <a:lnTo>
                    <a:pt x="135" y="687"/>
                  </a:lnTo>
                  <a:lnTo>
                    <a:pt x="135" y="621"/>
                  </a:lnTo>
                  <a:lnTo>
                    <a:pt x="135" y="621"/>
                  </a:lnTo>
                  <a:lnTo>
                    <a:pt x="731" y="621"/>
                  </a:lnTo>
                  <a:lnTo>
                    <a:pt x="887" y="514"/>
                  </a:lnTo>
                  <a:lnTo>
                    <a:pt x="135" y="514"/>
                  </a:lnTo>
                  <a:lnTo>
                    <a:pt x="135" y="449"/>
                  </a:lnTo>
                  <a:close/>
                  <a:moveTo>
                    <a:pt x="135" y="165"/>
                  </a:moveTo>
                  <a:lnTo>
                    <a:pt x="135" y="165"/>
                  </a:lnTo>
                  <a:lnTo>
                    <a:pt x="472" y="165"/>
                  </a:lnTo>
                  <a:lnTo>
                    <a:pt x="472" y="230"/>
                  </a:lnTo>
                  <a:lnTo>
                    <a:pt x="135" y="230"/>
                  </a:lnTo>
                  <a:lnTo>
                    <a:pt x="13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54" name="Группа 1541"/>
          <p:cNvGrpSpPr/>
          <p:nvPr/>
        </p:nvGrpSpPr>
        <p:grpSpPr>
          <a:xfrm>
            <a:off x="6059112" y="2900552"/>
            <a:ext cx="324472" cy="409220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855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6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7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198" name="Таблица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9844"/>
              </p:ext>
            </p:extLst>
          </p:nvPr>
        </p:nvGraphicFramePr>
        <p:xfrm>
          <a:off x="7418061" y="1042884"/>
          <a:ext cx="4199310" cy="5010954"/>
        </p:xfrm>
        <a:graphic>
          <a:graphicData uri="http://schemas.openxmlformats.org/drawingml/2006/table">
            <a:tbl>
              <a:tblPr/>
              <a:tblGrid>
                <a:gridCol w="290355"/>
                <a:gridCol w="1941301"/>
                <a:gridCol w="1282489"/>
                <a:gridCol w="685165"/>
              </a:tblGrid>
              <a:tr h="6526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Периодичность проверок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4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Чрезвычайно высокий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Высокий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Значительный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3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2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чаще, чем 1 раз в 4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2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Умеренный 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чаще, чем 1 раз в 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2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категории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раз в 3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высокие категории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17,96 %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значительный/средний/умеренный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73,84%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9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категории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" name="Диаграмма 1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817630"/>
              </p:ext>
            </p:extLst>
          </p:nvPr>
        </p:nvGraphicFramePr>
        <p:xfrm>
          <a:off x="616478" y="885713"/>
          <a:ext cx="6316085" cy="417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19774"/>
              </p:ext>
            </p:extLst>
          </p:nvPr>
        </p:nvGraphicFramePr>
        <p:xfrm>
          <a:off x="535974" y="5063320"/>
          <a:ext cx="6180777" cy="1304906"/>
        </p:xfrm>
        <a:graphic>
          <a:graphicData uri="http://schemas.openxmlformats.org/drawingml/2006/table">
            <a:tbl>
              <a:tblPr/>
              <a:tblGrid>
                <a:gridCol w="686753"/>
                <a:gridCol w="686753"/>
                <a:gridCol w="686753"/>
                <a:gridCol w="686753"/>
                <a:gridCol w="686753"/>
                <a:gridCol w="686753"/>
                <a:gridCol w="686753"/>
                <a:gridCol w="686753"/>
                <a:gridCol w="686753"/>
              </a:tblGrid>
              <a:tr h="745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 РФ в СКФО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КБР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КЧР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РСО-А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9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ЮЛ и 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1604" y="2082985"/>
            <a:ext cx="1265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451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ЮЛ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947" y="4572000"/>
            <a:ext cx="37485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 настоящее время </a:t>
            </a:r>
            <a:r>
              <a:rPr lang="ru-RU" dirty="0" smtClean="0"/>
              <a:t>уже </a:t>
            </a:r>
            <a:r>
              <a:rPr lang="ru-RU" dirty="0" smtClean="0"/>
              <a:t>проведено: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53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C3C9D3"/>
              </a:solidFill>
            </a:endParaRPr>
          </a:p>
        </p:txBody>
      </p:sp>
      <p:sp>
        <p:nvSpPr>
          <p:cNvPr id="374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21537" y="282255"/>
            <a:ext cx="11170463" cy="554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900"/>
              </a:lnSpc>
            </a:pPr>
            <a:endParaRPr lang="ru-RU" sz="2400" b="1" spc="300" dirty="0" smtClean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  <a:p>
            <a:pPr>
              <a:lnSpc>
                <a:spcPts val="1900"/>
              </a:lnSpc>
            </a:pPr>
            <a:endParaRPr lang="ru-RU" sz="2400" b="1" spc="300" dirty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Проведенные в 2021 </a:t>
            </a:r>
            <a:r>
              <a:rPr lang="ru-RU" sz="2400" b="1" spc="300" dirty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году </a:t>
            </a: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плановые проверки юридических лиц, осуществляющих деятельность на  объектах чрезвычайно высокой и высокой категорий риска</a:t>
            </a:r>
            <a:endParaRPr lang="ru-RU" sz="2400" b="1" spc="300" dirty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382" name="Группа 381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83" name="Группа 382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88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6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7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8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9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0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1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2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4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5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6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7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8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9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3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5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6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7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8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9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30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2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3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4" name="Группа 383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85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54" name="Группа 1541"/>
          <p:cNvGrpSpPr/>
          <p:nvPr/>
        </p:nvGrpSpPr>
        <p:grpSpPr>
          <a:xfrm>
            <a:off x="6059112" y="2900552"/>
            <a:ext cx="324472" cy="409220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855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6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7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881333" y="35611"/>
            <a:ext cx="180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white">
                    <a:lumMod val="50000"/>
                  </a:prstClr>
                </a:solidFill>
              </a:rPr>
              <a:t>5</a:t>
            </a:r>
            <a:endParaRPr lang="ru-RU" sz="11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835" name="Группа 834"/>
          <p:cNvGrpSpPr/>
          <p:nvPr/>
        </p:nvGrpSpPr>
        <p:grpSpPr>
          <a:xfrm flipV="1">
            <a:off x="-707692" y="6264563"/>
            <a:ext cx="15799699" cy="778094"/>
            <a:chOff x="-1941286" y="1184963"/>
            <a:chExt cx="15799699" cy="778094"/>
          </a:xfrm>
        </p:grpSpPr>
        <p:sp>
          <p:nvSpPr>
            <p:cNvPr id="836" name="Полилиния 835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37" name="Группа 836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839" name="Полилиния 838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0" name="Полилиния 839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38" name="Полилиния 837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0169"/>
              </p:ext>
            </p:extLst>
          </p:nvPr>
        </p:nvGraphicFramePr>
        <p:xfrm>
          <a:off x="522515" y="1324303"/>
          <a:ext cx="11298646" cy="5343241"/>
        </p:xfrm>
        <a:graphic>
          <a:graphicData uri="http://schemas.openxmlformats.org/drawingml/2006/table">
            <a:tbl>
              <a:tblPr/>
              <a:tblGrid>
                <a:gridCol w="1918214"/>
                <a:gridCol w="1968194"/>
                <a:gridCol w="1953777"/>
                <a:gridCol w="3152775"/>
                <a:gridCol w="2305686"/>
              </a:tblGrid>
              <a:tr h="36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 риска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Субъекты РФ в СКФО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проверок на объектах ЧВ 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риска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проверяемых юридических лиц и индивидуальных предпринимателей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выявленных нарушений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области охраны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2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Чрезвычайно высокий риск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Дагестан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МУП "Дербент 2.0"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"город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Дербент"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нарушений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Северная Осетия-Алания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"Партнер"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нарушение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"Экология плюс"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716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Высокий риск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Ставропольский край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"Гвардия"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Дагестан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"Хасавюртовский кирпичный завод"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Кабардино-Балкарская Республика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"Стандарт спирт"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3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Карачаево-Черкесская Республика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Промэкология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"Водоканал"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"Известняк"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"Кавказ-мясо"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Урупский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ГОК"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"Чистый город"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"Фактор"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нарушение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ИП Волкова Н.Б. 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Северная Осетия-Алания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"Орион-2000"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Намус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ООО "Чистый город"</a:t>
                      </a: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55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 нарушения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ВСЕГО: </a:t>
                      </a:r>
                    </a:p>
                  </a:txBody>
                  <a:tcPr marL="6353" marR="6353" marT="63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17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3" marR="6353" marT="6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4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reeform 169"/>
          <p:cNvSpPr>
            <a:spLocks/>
          </p:cNvSpPr>
          <p:nvPr/>
        </p:nvSpPr>
        <p:spPr bwMode="auto">
          <a:xfrm rot="1046995">
            <a:off x="11433779" y="-641777"/>
            <a:ext cx="1075863" cy="1011193"/>
          </a:xfrm>
          <a:custGeom>
            <a:avLst/>
            <a:gdLst>
              <a:gd name="T0" fmla="*/ 1143 w 1217"/>
              <a:gd name="T1" fmla="*/ 289 h 1365"/>
              <a:gd name="T2" fmla="*/ 1076 w 1217"/>
              <a:gd name="T3" fmla="*/ 251 h 1365"/>
              <a:gd name="T4" fmla="*/ 1076 w 1217"/>
              <a:gd name="T5" fmla="*/ 251 h 1365"/>
              <a:gd name="T6" fmla="*/ 695 w 1217"/>
              <a:gd name="T7" fmla="*/ 32 h 1365"/>
              <a:gd name="T8" fmla="*/ 519 w 1217"/>
              <a:gd name="T9" fmla="*/ 32 h 1365"/>
              <a:gd name="T10" fmla="*/ 75 w 1217"/>
              <a:gd name="T11" fmla="*/ 289 h 1365"/>
              <a:gd name="T12" fmla="*/ 1 w 1217"/>
              <a:gd name="T13" fmla="*/ 417 h 1365"/>
              <a:gd name="T14" fmla="*/ 1 w 1217"/>
              <a:gd name="T15" fmla="*/ 494 h 1365"/>
              <a:gd name="T16" fmla="*/ 1 w 1217"/>
              <a:gd name="T17" fmla="*/ 495 h 1365"/>
              <a:gd name="T18" fmla="*/ 0 w 1217"/>
              <a:gd name="T19" fmla="*/ 930 h 1365"/>
              <a:gd name="T20" fmla="*/ 88 w 1217"/>
              <a:gd name="T21" fmla="*/ 1082 h 1365"/>
              <a:gd name="T22" fmla="*/ 533 w 1217"/>
              <a:gd name="T23" fmla="*/ 1338 h 1365"/>
              <a:gd name="T24" fmla="*/ 681 w 1217"/>
              <a:gd name="T25" fmla="*/ 1338 h 1365"/>
              <a:gd name="T26" fmla="*/ 748 w 1217"/>
              <a:gd name="T27" fmla="*/ 1300 h 1365"/>
              <a:gd name="T28" fmla="*/ 746 w 1217"/>
              <a:gd name="T29" fmla="*/ 1299 h 1365"/>
              <a:gd name="T30" fmla="*/ 1128 w 1217"/>
              <a:gd name="T31" fmla="*/ 1083 h 1365"/>
              <a:gd name="T32" fmla="*/ 1217 w 1217"/>
              <a:gd name="T33" fmla="*/ 930 h 1365"/>
              <a:gd name="T34" fmla="*/ 1217 w 1217"/>
              <a:gd name="T35" fmla="*/ 418 h 1365"/>
              <a:gd name="T36" fmla="*/ 1143 w 1217"/>
              <a:gd name="T37" fmla="*/ 289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17" h="1365">
                <a:moveTo>
                  <a:pt x="1143" y="289"/>
                </a:moveTo>
                <a:cubicBezTo>
                  <a:pt x="1076" y="251"/>
                  <a:pt x="1076" y="251"/>
                  <a:pt x="1076" y="251"/>
                </a:cubicBezTo>
                <a:cubicBezTo>
                  <a:pt x="1076" y="251"/>
                  <a:pt x="1076" y="251"/>
                  <a:pt x="1076" y="251"/>
                </a:cubicBezTo>
                <a:cubicBezTo>
                  <a:pt x="695" y="32"/>
                  <a:pt x="695" y="32"/>
                  <a:pt x="695" y="32"/>
                </a:cubicBezTo>
                <a:cubicBezTo>
                  <a:pt x="640" y="0"/>
                  <a:pt x="574" y="1"/>
                  <a:pt x="519" y="32"/>
                </a:cubicBezTo>
                <a:cubicBezTo>
                  <a:pt x="75" y="289"/>
                  <a:pt x="75" y="289"/>
                  <a:pt x="75" y="289"/>
                </a:cubicBezTo>
                <a:cubicBezTo>
                  <a:pt x="29" y="315"/>
                  <a:pt x="1" y="364"/>
                  <a:pt x="1" y="417"/>
                </a:cubicBezTo>
                <a:cubicBezTo>
                  <a:pt x="1" y="494"/>
                  <a:pt x="1" y="494"/>
                  <a:pt x="1" y="494"/>
                </a:cubicBezTo>
                <a:cubicBezTo>
                  <a:pt x="1" y="495"/>
                  <a:pt x="1" y="495"/>
                  <a:pt x="1" y="495"/>
                </a:cubicBezTo>
                <a:cubicBezTo>
                  <a:pt x="0" y="930"/>
                  <a:pt x="0" y="930"/>
                  <a:pt x="0" y="930"/>
                </a:cubicBezTo>
                <a:cubicBezTo>
                  <a:pt x="0" y="992"/>
                  <a:pt x="34" y="1050"/>
                  <a:pt x="88" y="1082"/>
                </a:cubicBezTo>
                <a:cubicBezTo>
                  <a:pt x="533" y="1338"/>
                  <a:pt x="533" y="1338"/>
                  <a:pt x="533" y="1338"/>
                </a:cubicBezTo>
                <a:cubicBezTo>
                  <a:pt x="578" y="1365"/>
                  <a:pt x="635" y="1365"/>
                  <a:pt x="681" y="1338"/>
                </a:cubicBezTo>
                <a:cubicBezTo>
                  <a:pt x="748" y="1300"/>
                  <a:pt x="748" y="1300"/>
                  <a:pt x="748" y="1300"/>
                </a:cubicBezTo>
                <a:cubicBezTo>
                  <a:pt x="746" y="1299"/>
                  <a:pt x="746" y="1299"/>
                  <a:pt x="746" y="1299"/>
                </a:cubicBezTo>
                <a:cubicBezTo>
                  <a:pt x="1128" y="1083"/>
                  <a:pt x="1128" y="1083"/>
                  <a:pt x="1128" y="1083"/>
                </a:cubicBezTo>
                <a:cubicBezTo>
                  <a:pt x="1183" y="1051"/>
                  <a:pt x="1217" y="993"/>
                  <a:pt x="1217" y="930"/>
                </a:cubicBezTo>
                <a:cubicBezTo>
                  <a:pt x="1217" y="418"/>
                  <a:pt x="1217" y="418"/>
                  <a:pt x="1217" y="418"/>
                </a:cubicBezTo>
                <a:cubicBezTo>
                  <a:pt x="1217" y="365"/>
                  <a:pt x="1189" y="316"/>
                  <a:pt x="1143" y="289"/>
                </a:cubicBezTo>
                <a:close/>
              </a:path>
            </a:pathLst>
          </a:custGeom>
          <a:solidFill>
            <a:srgbClr val="D1D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C3C9D3"/>
              </a:solidFill>
            </a:endParaRPr>
          </a:p>
        </p:txBody>
      </p:sp>
      <p:sp>
        <p:nvSpPr>
          <p:cNvPr id="124" name="Номер слайда 123"/>
          <p:cNvSpPr>
            <a:spLocks noGrp="1"/>
          </p:cNvSpPr>
          <p:nvPr>
            <p:ph type="sldNum" sz="quarter" idx="7"/>
          </p:nvPr>
        </p:nvSpPr>
        <p:spPr>
          <a:xfrm>
            <a:off x="9182102" y="0"/>
            <a:ext cx="2844801" cy="365125"/>
          </a:xfrm>
        </p:spPr>
        <p:txBody>
          <a:bodyPr/>
          <a:lstStyle/>
          <a:p>
            <a:pPr marL="25399">
              <a:spcBef>
                <a:spcPts val="245"/>
              </a:spcBef>
            </a:pPr>
            <a:r>
              <a:rPr lang="ru-RU" sz="1100" b="0" dirty="0" smtClean="0">
                <a:solidFill>
                  <a:srgbClr val="8E9EB0"/>
                </a:solidFill>
                <a:latin typeface="Arial Narrow" panose="020B0606020202030204" pitchFamily="34" charset="0"/>
              </a:rPr>
              <a:t>6</a:t>
            </a:r>
            <a:endParaRPr lang="ru-RU" sz="1100" b="0" dirty="0">
              <a:solidFill>
                <a:srgbClr val="8E9EB0"/>
              </a:solidFill>
              <a:latin typeface="Arial Narrow" panose="020B0606020202030204" pitchFamily="34" charset="0"/>
            </a:endParaRPr>
          </a:p>
        </p:txBody>
      </p:sp>
      <p:sp>
        <p:nvSpPr>
          <p:cNvPr id="374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1017486" y="603193"/>
            <a:ext cx="11390414" cy="509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900"/>
              </a:lnSpc>
            </a:pP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Порядок подготовки ежегодных планов  проведения</a:t>
            </a:r>
          </a:p>
          <a:p>
            <a:pPr>
              <a:lnSpc>
                <a:spcPts val="1900"/>
              </a:lnSpc>
            </a:pPr>
            <a:r>
              <a:rPr lang="ru-RU" sz="2400" b="1" spc="300" dirty="0" smtClean="0">
                <a:solidFill>
                  <a:srgbClr val="4F81BD">
                    <a:lumMod val="75000"/>
                  </a:srgbClr>
                </a:solidFill>
                <a:latin typeface="Bahnschrift SemiBold" panose="020B0502040204020203" pitchFamily="34" charset="0"/>
              </a:rPr>
              <a:t>плановых проверок на 2022 год</a:t>
            </a:r>
            <a:endParaRPr lang="ru-RU" sz="2400" b="1" spc="300" dirty="0">
              <a:solidFill>
                <a:srgbClr val="4F81BD">
                  <a:lumMod val="75000"/>
                </a:srgb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80" name="Заголовок 5">
            <a:extLst>
              <a:ext uri="{FF2B5EF4-FFF2-40B4-BE49-F238E27FC236}">
                <a16:creationId xmlns="" xmlns:a16="http://schemas.microsoft.com/office/drawing/2014/main" id="{98C155AA-4A22-491C-B862-8E3333A8FB16}"/>
              </a:ext>
            </a:extLst>
          </p:cNvPr>
          <p:cNvSpPr txBox="1">
            <a:spLocks/>
          </p:cNvSpPr>
          <p:nvPr/>
        </p:nvSpPr>
        <p:spPr>
          <a:xfrm>
            <a:off x="393072" y="1414130"/>
            <a:ext cx="11415299" cy="4529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 defTabSz="914377">
              <a:lnSpc>
                <a:spcPts val="1900"/>
              </a:lnSpc>
              <a:spcBef>
                <a:spcPct val="0"/>
              </a:spcBef>
              <a:buNone/>
              <a:defRPr b="1" spc="100">
                <a:ln w="3175">
                  <a:noFill/>
                </a:ln>
                <a:solidFill>
                  <a:srgbClr val="C00000"/>
                </a:solidFill>
                <a:latin typeface="Arial Narrow" pitchFamily="34" charset="0"/>
                <a:ea typeface="Adobe Fan Heiti Std B" panose="020B0700000000000000" pitchFamily="34" charset="-128"/>
                <a:cs typeface="Arial" panose="020B0604020202020204" pitchFamily="34" charset="0"/>
              </a:defRPr>
            </a:lvl1pPr>
          </a:lstStyle>
          <a:p>
            <a:pPr algn="just">
              <a:lnSpc>
                <a:spcPts val="1500"/>
              </a:lnSpc>
            </a:pPr>
            <a:r>
              <a:rPr lang="ru-RU" sz="1600" b="0" spc="50" dirty="0" smtClean="0">
                <a:solidFill>
                  <a:srgbClr val="1B3D3A"/>
                </a:solidFill>
              </a:rPr>
              <a:t>          </a:t>
            </a:r>
            <a:r>
              <a:rPr lang="ru-RU" sz="2000" b="0" spc="50" dirty="0" smtClean="0">
                <a:solidFill>
                  <a:srgbClr val="1B3D3A"/>
                </a:solidFill>
              </a:rPr>
              <a:t>Подготовка плана проведения плановых </a:t>
            </a:r>
            <a:r>
              <a:rPr lang="ru-RU" sz="2000" b="0" spc="50" dirty="0">
                <a:solidFill>
                  <a:srgbClr val="1B3D3A"/>
                </a:solidFill>
              </a:rPr>
              <a:t>проверок </a:t>
            </a:r>
            <a:r>
              <a:rPr lang="ru-RU" sz="2000" b="0" spc="50" dirty="0" smtClean="0">
                <a:solidFill>
                  <a:srgbClr val="1B3D3A"/>
                </a:solidFill>
              </a:rPr>
              <a:t>Северо-Кавказским межрегиональным управлением Росприроднадзора осуществляется в строгом соответствии с Правилами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предпринимателей, утвержденными постановлением Правительства Российской Федерации от 30.06.2010 № 489.</a:t>
            </a:r>
          </a:p>
          <a:p>
            <a:pPr algn="just">
              <a:lnSpc>
                <a:spcPts val="1500"/>
              </a:lnSpc>
            </a:pPr>
            <a:endParaRPr lang="ru-RU" sz="2000" b="0" spc="50" dirty="0" smtClean="0">
              <a:solidFill>
                <a:srgbClr val="1B3D3A"/>
              </a:solidFill>
            </a:endParaRPr>
          </a:p>
          <a:p>
            <a:pPr algn="just">
              <a:lnSpc>
                <a:spcPts val="1500"/>
              </a:lnSpc>
            </a:pPr>
            <a:r>
              <a:rPr lang="ru-RU" sz="2000" b="0" spc="50" dirty="0" smtClean="0">
                <a:solidFill>
                  <a:srgbClr val="1B3D3A"/>
                </a:solidFill>
              </a:rPr>
              <a:t>        В </a:t>
            </a:r>
            <a:r>
              <a:rPr lang="ru-RU" sz="2000" b="0" spc="50" dirty="0">
                <a:solidFill>
                  <a:srgbClr val="1B3D3A"/>
                </a:solidFill>
              </a:rPr>
              <a:t>настоящее время план проведения плановых проверок на 2022 год формируется с учетом новых Правил формирования такого плана контрольных (надзорных) мероприятий на очередной календарный год, его согласования с органами прокуратуры, включения в него и исключения из него контрольных (надзорных) мероприятий в течение года, утвержденных постановлением Правительства Российской Федерации от </a:t>
            </a:r>
            <a:r>
              <a:rPr lang="ru-RU" sz="2000" b="0" spc="50" dirty="0" smtClean="0">
                <a:solidFill>
                  <a:srgbClr val="1B3D3A"/>
                </a:solidFill>
              </a:rPr>
              <a:t>31.12.2020 </a:t>
            </a:r>
            <a:r>
              <a:rPr lang="ru-RU" sz="2000" b="0" spc="50" dirty="0">
                <a:solidFill>
                  <a:srgbClr val="1B3D3A"/>
                </a:solidFill>
              </a:rPr>
              <a:t>№ 2428 и вступающих в силу 01.07.2021 г. </a:t>
            </a:r>
            <a:endParaRPr lang="ru-RU" sz="2000" b="0" spc="50" dirty="0" smtClean="0">
              <a:solidFill>
                <a:srgbClr val="1B3D3A"/>
              </a:solidFill>
            </a:endParaRPr>
          </a:p>
          <a:p>
            <a:pPr algn="just">
              <a:lnSpc>
                <a:spcPts val="1500"/>
              </a:lnSpc>
            </a:pPr>
            <a:endParaRPr lang="ru-RU" sz="2000" b="0" spc="50" dirty="0">
              <a:solidFill>
                <a:srgbClr val="1B3D3A"/>
              </a:solidFill>
            </a:endParaRPr>
          </a:p>
          <a:p>
            <a:pPr algn="just">
              <a:lnSpc>
                <a:spcPts val="1500"/>
              </a:lnSpc>
            </a:pPr>
            <a:r>
              <a:rPr lang="ru-RU" sz="2000" b="0" spc="50" dirty="0" smtClean="0">
                <a:solidFill>
                  <a:srgbClr val="1B3D3A"/>
                </a:solidFill>
              </a:rPr>
              <a:t>        Обязательному </a:t>
            </a:r>
            <a:r>
              <a:rPr lang="ru-RU" sz="2000" b="0" spc="50" dirty="0">
                <a:solidFill>
                  <a:srgbClr val="1B3D3A"/>
                </a:solidFill>
              </a:rPr>
              <a:t>включению в ежегодный план подлежат объекты чрезвычайно высокого, высокого, значительного рисков с учетом установленной периодичности, кроме того обеспечивается комплексный подход к планированию проверок в части включения максимально возможного количества используемых юридическим лицом или индивидуальным предпринимателем объектов НВОС указанных категорий рисков с учетом установленной периодичности проведения плановых проверок в отношении таких объектов. </a:t>
            </a:r>
            <a:endParaRPr lang="ru-RU" sz="2000" b="0" spc="50" dirty="0" smtClean="0">
              <a:solidFill>
                <a:srgbClr val="1B3D3A"/>
              </a:solidFill>
            </a:endParaRPr>
          </a:p>
          <a:p>
            <a:pPr algn="just">
              <a:lnSpc>
                <a:spcPts val="1500"/>
              </a:lnSpc>
            </a:pPr>
            <a:endParaRPr lang="ru-RU" sz="2000" b="0" spc="50" dirty="0">
              <a:solidFill>
                <a:srgbClr val="1B3D3A"/>
              </a:solidFill>
            </a:endParaRPr>
          </a:p>
          <a:p>
            <a:pPr algn="just">
              <a:lnSpc>
                <a:spcPts val="1500"/>
              </a:lnSpc>
            </a:pPr>
            <a:r>
              <a:rPr lang="ru-RU" sz="2000" b="0" spc="50" dirty="0" smtClean="0">
                <a:solidFill>
                  <a:srgbClr val="1B3D3A"/>
                </a:solidFill>
              </a:rPr>
              <a:t>        В </a:t>
            </a:r>
            <a:r>
              <a:rPr lang="ru-RU" sz="2000" b="0" spc="50" dirty="0">
                <a:solidFill>
                  <a:srgbClr val="1B3D3A"/>
                </a:solidFill>
              </a:rPr>
              <a:t>связи со вступлением с 01.08.2020 нормы Федерального закона от 31.07.2020 № 298-ФЗ, федеральный государственный экологический надзор осуществляется в отношении юридических лиц или индивидуальных предпринимателей в случае осуществления ими хозяйственной и (или) иной деятельности с использованием объектов, которые оказывают негативное воздействие на окружающую среду и хотя бы один из которых подлежит федеральному государственному экологическому надзору</a:t>
            </a:r>
            <a:r>
              <a:rPr lang="ru-RU" sz="2000" b="0" spc="50" dirty="0" smtClean="0">
                <a:solidFill>
                  <a:srgbClr val="1B3D3A"/>
                </a:solidFill>
              </a:rPr>
              <a:t>.</a:t>
            </a:r>
            <a:endParaRPr lang="ru-RU" sz="2000" b="0" spc="50" dirty="0">
              <a:solidFill>
                <a:srgbClr val="1B3D3A"/>
              </a:solidFill>
            </a:endParaRPr>
          </a:p>
        </p:txBody>
      </p:sp>
      <p:grpSp>
        <p:nvGrpSpPr>
          <p:cNvPr id="382" name="Группа 381"/>
          <p:cNvGrpSpPr/>
          <p:nvPr/>
        </p:nvGrpSpPr>
        <p:grpSpPr>
          <a:xfrm>
            <a:off x="209550" y="125550"/>
            <a:ext cx="719893" cy="893626"/>
            <a:chOff x="1546225" y="-3938587"/>
            <a:chExt cx="2335213" cy="2898774"/>
          </a:xfrm>
        </p:grpSpPr>
        <p:grpSp>
          <p:nvGrpSpPr>
            <p:cNvPr id="383" name="Группа 382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88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6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7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8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9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0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1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2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4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5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6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7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8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89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3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6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7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8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99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0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2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3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4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5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6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07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1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2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3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5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6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7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8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29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30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2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3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84" name="Группа 383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85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835" name="Группа 834"/>
          <p:cNvGrpSpPr/>
          <p:nvPr/>
        </p:nvGrpSpPr>
        <p:grpSpPr>
          <a:xfrm flipV="1">
            <a:off x="-1665517" y="6058048"/>
            <a:ext cx="15799699" cy="778094"/>
            <a:chOff x="-1941286" y="1184963"/>
            <a:chExt cx="15799699" cy="778094"/>
          </a:xfrm>
        </p:grpSpPr>
        <p:sp>
          <p:nvSpPr>
            <p:cNvPr id="836" name="Полилиния 835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37" name="Группа 836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839" name="Полилиния 838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0" name="Полилиния 839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38" name="Полилиния 837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986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5" name="Рисунок 13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3100" y="2501900"/>
            <a:ext cx="1581150" cy="1562100"/>
          </a:xfrm>
          <a:prstGeom prst="rect">
            <a:avLst/>
          </a:prstGeom>
        </p:spPr>
      </p:pic>
      <p:grpSp>
        <p:nvGrpSpPr>
          <p:cNvPr id="1039" name="Группа 1038"/>
          <p:cNvGrpSpPr/>
          <p:nvPr/>
        </p:nvGrpSpPr>
        <p:grpSpPr>
          <a:xfrm>
            <a:off x="414108" y="429080"/>
            <a:ext cx="857754" cy="1064757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412782" y="561589"/>
            <a:ext cx="2685232" cy="700225"/>
            <a:chOff x="859658" y="271249"/>
            <a:chExt cx="5107510" cy="700225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379589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1000"/>
                </a:lnSpc>
              </a:pPr>
              <a:r>
                <a:rPr lang="ru-RU" sz="1050" b="1" spc="10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4636345" cy="400108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1271862" y="2227866"/>
            <a:ext cx="5698455" cy="464228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 algn="ctr">
              <a:lnSpc>
                <a:spcPts val="2900"/>
              </a:lnSpc>
            </a:pPr>
            <a:r>
              <a:rPr lang="ru-RU" sz="2800" spc="200" dirty="0" smtClean="0"/>
              <a:t>БЛАГОДАРЮ ЗА ВНИМАНИЕ!</a:t>
            </a:r>
            <a:endParaRPr lang="ru-RU" sz="2800" spc="200" dirty="0"/>
          </a:p>
        </p:txBody>
      </p:sp>
      <p:grpSp>
        <p:nvGrpSpPr>
          <p:cNvPr id="1065" name="Группа 1064"/>
          <p:cNvGrpSpPr/>
          <p:nvPr/>
        </p:nvGrpSpPr>
        <p:grpSpPr>
          <a:xfrm>
            <a:off x="8188325" y="1889431"/>
            <a:ext cx="3011676" cy="3375024"/>
            <a:chOff x="16875125" y="-6457951"/>
            <a:chExt cx="2552701" cy="2860675"/>
          </a:xfrm>
        </p:grpSpPr>
        <p:sp>
          <p:nvSpPr>
            <p:cNvPr id="1062" name="Freeform 331"/>
            <p:cNvSpPr>
              <a:spLocks/>
            </p:cNvSpPr>
            <p:nvPr/>
          </p:nvSpPr>
          <p:spPr bwMode="auto">
            <a:xfrm>
              <a:off x="18165763" y="-5934076"/>
              <a:ext cx="1262063" cy="2198688"/>
            </a:xfrm>
            <a:custGeom>
              <a:avLst/>
              <a:gdLst>
                <a:gd name="T0" fmla="*/ 257 w 335"/>
                <a:gd name="T1" fmla="*/ 0 h 584"/>
                <a:gd name="T2" fmla="*/ 257 w 335"/>
                <a:gd name="T3" fmla="*/ 368 h 584"/>
                <a:gd name="T4" fmla="*/ 236 w 335"/>
                <a:gd name="T5" fmla="*/ 404 h 584"/>
                <a:gd name="T6" fmla="*/ 0 w 335"/>
                <a:gd name="T7" fmla="*/ 542 h 584"/>
                <a:gd name="T8" fmla="*/ 73 w 335"/>
                <a:gd name="T9" fmla="*/ 584 h 584"/>
                <a:gd name="T10" fmla="*/ 286 w 335"/>
                <a:gd name="T11" fmla="*/ 464 h 584"/>
                <a:gd name="T12" fmla="*/ 335 w 335"/>
                <a:gd name="T13" fmla="*/ 379 h 584"/>
                <a:gd name="T14" fmla="*/ 335 w 335"/>
                <a:gd name="T15" fmla="*/ 93 h 584"/>
                <a:gd name="T16" fmla="*/ 294 w 335"/>
                <a:gd name="T17" fmla="*/ 22 h 584"/>
                <a:gd name="T18" fmla="*/ 257 w 335"/>
                <a:gd name="T1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5" h="584">
                  <a:moveTo>
                    <a:pt x="257" y="0"/>
                  </a:moveTo>
                  <a:cubicBezTo>
                    <a:pt x="257" y="368"/>
                    <a:pt x="257" y="368"/>
                    <a:pt x="257" y="368"/>
                  </a:cubicBezTo>
                  <a:cubicBezTo>
                    <a:pt x="257" y="383"/>
                    <a:pt x="249" y="397"/>
                    <a:pt x="236" y="404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73" y="584"/>
                    <a:pt x="73" y="584"/>
                    <a:pt x="73" y="584"/>
                  </a:cubicBezTo>
                  <a:cubicBezTo>
                    <a:pt x="286" y="464"/>
                    <a:pt x="286" y="464"/>
                    <a:pt x="286" y="464"/>
                  </a:cubicBezTo>
                  <a:cubicBezTo>
                    <a:pt x="316" y="446"/>
                    <a:pt x="335" y="414"/>
                    <a:pt x="335" y="379"/>
                  </a:cubicBezTo>
                  <a:cubicBezTo>
                    <a:pt x="335" y="93"/>
                    <a:pt x="335" y="93"/>
                    <a:pt x="335" y="93"/>
                  </a:cubicBezTo>
                  <a:cubicBezTo>
                    <a:pt x="335" y="64"/>
                    <a:pt x="320" y="36"/>
                    <a:pt x="294" y="22"/>
                  </a:cubicBezTo>
                  <a:lnTo>
                    <a:pt x="257" y="0"/>
                  </a:lnTo>
                  <a:close/>
                </a:path>
              </a:pathLst>
            </a:custGeom>
            <a:solidFill>
              <a:srgbClr val="358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63" name="Freeform 332"/>
            <p:cNvSpPr>
              <a:spLocks/>
            </p:cNvSpPr>
            <p:nvPr/>
          </p:nvSpPr>
          <p:spPr bwMode="auto">
            <a:xfrm>
              <a:off x="16875125" y="-5588001"/>
              <a:ext cx="1570038" cy="1990725"/>
            </a:xfrm>
            <a:custGeom>
              <a:avLst/>
              <a:gdLst>
                <a:gd name="T0" fmla="*/ 417 w 417"/>
                <a:gd name="T1" fmla="*/ 493 h 529"/>
                <a:gd name="T2" fmla="*/ 98 w 417"/>
                <a:gd name="T3" fmla="*/ 309 h 529"/>
                <a:gd name="T4" fmla="*/ 77 w 417"/>
                <a:gd name="T5" fmla="*/ 273 h 529"/>
                <a:gd name="T6" fmla="*/ 76 w 417"/>
                <a:gd name="T7" fmla="*/ 0 h 529"/>
                <a:gd name="T8" fmla="*/ 0 w 417"/>
                <a:gd name="T9" fmla="*/ 44 h 529"/>
                <a:gd name="T10" fmla="*/ 0 w 417"/>
                <a:gd name="T11" fmla="*/ 286 h 529"/>
                <a:gd name="T12" fmla="*/ 49 w 417"/>
                <a:gd name="T13" fmla="*/ 371 h 529"/>
                <a:gd name="T14" fmla="*/ 297 w 417"/>
                <a:gd name="T15" fmla="*/ 514 h 529"/>
                <a:gd name="T16" fmla="*/ 379 w 417"/>
                <a:gd name="T17" fmla="*/ 514 h 529"/>
                <a:gd name="T18" fmla="*/ 417 w 417"/>
                <a:gd name="T19" fmla="*/ 493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7" h="529">
                  <a:moveTo>
                    <a:pt x="417" y="493"/>
                  </a:moveTo>
                  <a:cubicBezTo>
                    <a:pt x="98" y="309"/>
                    <a:pt x="98" y="309"/>
                    <a:pt x="98" y="309"/>
                  </a:cubicBezTo>
                  <a:cubicBezTo>
                    <a:pt x="85" y="302"/>
                    <a:pt x="77" y="288"/>
                    <a:pt x="77" y="273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321"/>
                    <a:pt x="19" y="354"/>
                    <a:pt x="49" y="371"/>
                  </a:cubicBezTo>
                  <a:cubicBezTo>
                    <a:pt x="297" y="514"/>
                    <a:pt x="297" y="514"/>
                    <a:pt x="297" y="514"/>
                  </a:cubicBezTo>
                  <a:cubicBezTo>
                    <a:pt x="322" y="529"/>
                    <a:pt x="354" y="529"/>
                    <a:pt x="379" y="514"/>
                  </a:cubicBezTo>
                  <a:lnTo>
                    <a:pt x="417" y="493"/>
                  </a:lnTo>
                  <a:close/>
                </a:path>
              </a:pathLst>
            </a:custGeom>
            <a:solidFill>
              <a:srgbClr val="52A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64" name="Freeform 333"/>
            <p:cNvSpPr>
              <a:spLocks/>
            </p:cNvSpPr>
            <p:nvPr/>
          </p:nvSpPr>
          <p:spPr bwMode="auto">
            <a:xfrm>
              <a:off x="16875125" y="-6457951"/>
              <a:ext cx="2259013" cy="1035050"/>
            </a:xfrm>
            <a:custGeom>
              <a:avLst/>
              <a:gdLst>
                <a:gd name="T0" fmla="*/ 0 w 600"/>
                <a:gd name="T1" fmla="*/ 275 h 275"/>
                <a:gd name="T2" fmla="*/ 319 w 600"/>
                <a:gd name="T3" fmla="*/ 91 h 275"/>
                <a:gd name="T4" fmla="*/ 361 w 600"/>
                <a:gd name="T5" fmla="*/ 91 h 275"/>
                <a:gd name="T6" fmla="*/ 600 w 600"/>
                <a:gd name="T7" fmla="*/ 227 h 275"/>
                <a:gd name="T8" fmla="*/ 600 w 600"/>
                <a:gd name="T9" fmla="*/ 140 h 275"/>
                <a:gd name="T10" fmla="*/ 387 w 600"/>
                <a:gd name="T11" fmla="*/ 17 h 275"/>
                <a:gd name="T12" fmla="*/ 289 w 600"/>
                <a:gd name="T13" fmla="*/ 17 h 275"/>
                <a:gd name="T14" fmla="*/ 42 w 600"/>
                <a:gd name="T15" fmla="*/ 160 h 275"/>
                <a:gd name="T16" fmla="*/ 0 w 600"/>
                <a:gd name="T17" fmla="*/ 232 h 275"/>
                <a:gd name="T18" fmla="*/ 0 w 600"/>
                <a:gd name="T1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275">
                  <a:moveTo>
                    <a:pt x="0" y="275"/>
                  </a:moveTo>
                  <a:cubicBezTo>
                    <a:pt x="319" y="91"/>
                    <a:pt x="319" y="91"/>
                    <a:pt x="319" y="91"/>
                  </a:cubicBezTo>
                  <a:cubicBezTo>
                    <a:pt x="332" y="83"/>
                    <a:pt x="348" y="83"/>
                    <a:pt x="361" y="91"/>
                  </a:cubicBezTo>
                  <a:cubicBezTo>
                    <a:pt x="600" y="227"/>
                    <a:pt x="600" y="227"/>
                    <a:pt x="600" y="227"/>
                  </a:cubicBezTo>
                  <a:cubicBezTo>
                    <a:pt x="600" y="140"/>
                    <a:pt x="600" y="140"/>
                    <a:pt x="600" y="140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357" y="0"/>
                    <a:pt x="320" y="0"/>
                    <a:pt x="289" y="17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16" y="175"/>
                    <a:pt x="0" y="202"/>
                    <a:pt x="0" y="232"/>
                  </a:cubicBezTo>
                  <a:lnTo>
                    <a:pt x="0" y="275"/>
                  </a:lnTo>
                  <a:close/>
                </a:path>
              </a:pathLst>
            </a:custGeom>
            <a:solidFill>
              <a:srgbClr val="2149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069" name="Группа 1068"/>
          <p:cNvGrpSpPr/>
          <p:nvPr/>
        </p:nvGrpSpPr>
        <p:grpSpPr>
          <a:xfrm flipV="1">
            <a:off x="-1941286" y="5725213"/>
            <a:ext cx="15799699" cy="778094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095" name="Прямоугольник 1094"/>
          <p:cNvSpPr/>
          <p:nvPr/>
        </p:nvSpPr>
        <p:spPr>
          <a:xfrm>
            <a:off x="8547484" y="3996178"/>
            <a:ext cx="2290482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spc="200" dirty="0">
                <a:solidFill>
                  <a:srgbClr val="4F81B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МЫ  ОТВЕТСТВЕННЫ </a:t>
            </a:r>
          </a:p>
          <a:p>
            <a:pPr algn="ctr">
              <a:lnSpc>
                <a:spcPts val="1300"/>
              </a:lnSpc>
            </a:pPr>
            <a:r>
              <a:rPr lang="ru-RU" sz="1100" b="1" spc="150" dirty="0">
                <a:solidFill>
                  <a:srgbClr val="4F81BD">
                    <a:lumMod val="60000"/>
                    <a:lumOff val="40000"/>
                  </a:srgbClr>
                </a:solidFill>
                <a:latin typeface="Arial Narrow" panose="020B0606020202030204" pitchFamily="34" charset="0"/>
              </a:rPr>
              <a:t>ПО  СВОЕЙ  ПРИРОДЕ</a:t>
            </a:r>
          </a:p>
        </p:txBody>
      </p:sp>
      <p:grpSp>
        <p:nvGrpSpPr>
          <p:cNvPr id="1109" name="Группа 1108"/>
          <p:cNvGrpSpPr/>
          <p:nvPr/>
        </p:nvGrpSpPr>
        <p:grpSpPr>
          <a:xfrm flipV="1">
            <a:off x="-1941286" y="5896663"/>
            <a:ext cx="15799699" cy="778094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12" y="1787857"/>
            <a:ext cx="45719" cy="112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90" y="3866583"/>
            <a:ext cx="45719" cy="170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2774" y="3683818"/>
            <a:ext cx="7281516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defTabSz="914332" fontAlgn="t">
              <a:lnSpc>
                <a:spcPts val="2200"/>
              </a:lnSpc>
            </a:pPr>
            <a:r>
              <a:rPr lang="ru-RU" sz="2800" b="1" spc="-31" dirty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Заместитель </a:t>
            </a:r>
            <a:r>
              <a:rPr lang="ru-RU" sz="2800" b="1" spc="-31" dirty="0" smtClean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руководителя </a:t>
            </a:r>
          </a:p>
          <a:p>
            <a:pPr lvl="2" defTabSz="914332" fontAlgn="t">
              <a:lnSpc>
                <a:spcPts val="2200"/>
              </a:lnSpc>
            </a:pPr>
            <a:r>
              <a:rPr lang="ru-RU" sz="2800" b="1" spc="-31" dirty="0" smtClean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Северо-Кавказского </a:t>
            </a:r>
          </a:p>
          <a:p>
            <a:pPr lvl="2" defTabSz="914332" fontAlgn="t">
              <a:lnSpc>
                <a:spcPts val="2200"/>
              </a:lnSpc>
            </a:pPr>
            <a:r>
              <a:rPr lang="ru-RU" sz="2800" b="1" spc="-31" dirty="0" smtClean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межрегионального </a:t>
            </a:r>
            <a:r>
              <a:rPr lang="ru-RU" sz="2800" b="1" spc="-31" dirty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управления Федеральной службы по надзору </a:t>
            </a:r>
            <a:endParaRPr lang="ru-RU" sz="2800" b="1" spc="-31" dirty="0" smtClean="0">
              <a:solidFill>
                <a:srgbClr val="4D7877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defTabSz="914332" fontAlgn="t">
              <a:lnSpc>
                <a:spcPts val="2200"/>
              </a:lnSpc>
            </a:pPr>
            <a:r>
              <a:rPr lang="ru-RU" sz="2800" b="1" spc="-31" dirty="0" smtClean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 сфере природопользования </a:t>
            </a:r>
          </a:p>
          <a:p>
            <a:pPr lvl="2" defTabSz="914332" fontAlgn="t">
              <a:lnSpc>
                <a:spcPts val="2200"/>
              </a:lnSpc>
            </a:pPr>
            <a:endParaRPr lang="ru-RU" sz="2800" b="1" spc="-31" dirty="0">
              <a:solidFill>
                <a:srgbClr val="4D7877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lvl="2" defTabSz="914332" fontAlgn="t">
              <a:lnSpc>
                <a:spcPts val="2200"/>
              </a:lnSpc>
            </a:pPr>
            <a:r>
              <a:rPr lang="ru-RU" sz="2800" b="1" spc="-3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МАРТОВА </a:t>
            </a:r>
            <a:r>
              <a:rPr lang="ru-RU" sz="2800" b="1" spc="-3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МАРИЯ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3238831836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32717</TotalTime>
  <Words>953</Words>
  <Application>Microsoft Office PowerPoint</Application>
  <PresentationFormat>Произвольный</PresentationFormat>
  <Paragraphs>318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3_Тема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User035-23</cp:lastModifiedBy>
  <cp:revision>3223</cp:revision>
  <cp:lastPrinted>2021-05-24T13:10:32Z</cp:lastPrinted>
  <dcterms:created xsi:type="dcterms:W3CDTF">2018-11-28T14:32:55Z</dcterms:created>
  <dcterms:modified xsi:type="dcterms:W3CDTF">2021-05-27T06:37:52Z</dcterms:modified>
</cp:coreProperties>
</file>